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20" r:id="rId2"/>
    <p:sldMasterId id="2147483651" r:id="rId3"/>
  </p:sldMasterIdLst>
  <p:notesMasterIdLst>
    <p:notesMasterId r:id="rId59"/>
  </p:notesMasterIdLst>
  <p:sldIdLst>
    <p:sldId id="347" r:id="rId4"/>
    <p:sldId id="297" r:id="rId5"/>
    <p:sldId id="379" r:id="rId6"/>
    <p:sldId id="298" r:id="rId7"/>
    <p:sldId id="299" r:id="rId8"/>
    <p:sldId id="300" r:id="rId9"/>
    <p:sldId id="301" r:id="rId10"/>
    <p:sldId id="304" r:id="rId11"/>
    <p:sldId id="348" r:id="rId12"/>
    <p:sldId id="305" r:id="rId13"/>
    <p:sldId id="311" r:id="rId14"/>
    <p:sldId id="312" r:id="rId15"/>
    <p:sldId id="313" r:id="rId16"/>
    <p:sldId id="372" r:id="rId17"/>
    <p:sldId id="373" r:id="rId18"/>
    <p:sldId id="374" r:id="rId19"/>
    <p:sldId id="314" r:id="rId20"/>
    <p:sldId id="315" r:id="rId21"/>
    <p:sldId id="319" r:id="rId22"/>
    <p:sldId id="320" r:id="rId23"/>
    <p:sldId id="321" r:id="rId24"/>
    <p:sldId id="330" r:id="rId25"/>
    <p:sldId id="331" r:id="rId26"/>
    <p:sldId id="332" r:id="rId27"/>
    <p:sldId id="333" r:id="rId28"/>
    <p:sldId id="334" r:id="rId29"/>
    <p:sldId id="335" r:id="rId30"/>
    <p:sldId id="336" r:id="rId31"/>
    <p:sldId id="337" r:id="rId32"/>
    <p:sldId id="338" r:id="rId33"/>
    <p:sldId id="339" r:id="rId34"/>
    <p:sldId id="340" r:id="rId35"/>
    <p:sldId id="341" r:id="rId36"/>
    <p:sldId id="376" r:id="rId37"/>
    <p:sldId id="377" r:id="rId38"/>
    <p:sldId id="378" r:id="rId39"/>
    <p:sldId id="342" r:id="rId40"/>
    <p:sldId id="349" r:id="rId41"/>
    <p:sldId id="350" r:id="rId42"/>
    <p:sldId id="351" r:id="rId43"/>
    <p:sldId id="352" r:id="rId44"/>
    <p:sldId id="354" r:id="rId45"/>
    <p:sldId id="356" r:id="rId46"/>
    <p:sldId id="358" r:id="rId47"/>
    <p:sldId id="364" r:id="rId48"/>
    <p:sldId id="365" r:id="rId49"/>
    <p:sldId id="366" r:id="rId50"/>
    <p:sldId id="367" r:id="rId51"/>
    <p:sldId id="368" r:id="rId52"/>
    <p:sldId id="371" r:id="rId53"/>
    <p:sldId id="343" r:id="rId54"/>
    <p:sldId id="344" r:id="rId55"/>
    <p:sldId id="345" r:id="rId56"/>
    <p:sldId id="375" r:id="rId57"/>
    <p:sldId id="346"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7C80"/>
    <a:srgbClr val="FFE3AB"/>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AD75B0C-1321-4189-AD3D-0294416FBD90}" type="slidenum">
              <a:rPr lang="en-US"/>
              <a:pPr>
                <a:defRPr/>
              </a:pPr>
              <a:t>‹#›</a:t>
            </a:fld>
            <a:endParaRPr lang="en-US"/>
          </a:p>
        </p:txBody>
      </p:sp>
    </p:spTree>
    <p:extLst>
      <p:ext uri="{BB962C8B-B14F-4D97-AF65-F5344CB8AC3E}">
        <p14:creationId xmlns:p14="http://schemas.microsoft.com/office/powerpoint/2010/main" xmlns="" val="1772756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Scheduling of airline crews</a:t>
            </a:r>
          </a:p>
          <a:p>
            <a:r>
              <a:rPr lang="en-US" dirty="0" smtClean="0"/>
              <a:t>Queuing systems at </a:t>
            </a:r>
            <a:r>
              <a:rPr lang="en-US" dirty="0" err="1" smtClean="0"/>
              <a:t>disney</a:t>
            </a:r>
            <a:r>
              <a:rPr lang="en-US" dirty="0" smtClean="0"/>
              <a:t> theme parks</a:t>
            </a:r>
            <a:endParaRPr lang="en-US" dirty="0"/>
          </a:p>
        </p:txBody>
      </p:sp>
      <p:sp>
        <p:nvSpPr>
          <p:cNvPr id="4" name="Slide Number Placeholder 3"/>
          <p:cNvSpPr>
            <a:spLocks noGrp="1"/>
          </p:cNvSpPr>
          <p:nvPr>
            <p:ph type="sldNum" sz="quarter" idx="10"/>
          </p:nvPr>
        </p:nvSpPr>
        <p:spPr/>
        <p:txBody>
          <a:bodyPr/>
          <a:lstStyle/>
          <a:p>
            <a:fld id="{E986D209-7671-AE43-9871-5738AF20E94B}" type="slidenum">
              <a:rPr lang="en-US" smtClean="0"/>
              <a:pPr/>
              <a:t>10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trend here is regular and marked by alternating increases and decreases in condom sales. The advertising campaign did not make any difference in this regard. So if suppose there are just 2 observations</a:t>
            </a:r>
            <a:r>
              <a:rPr lang="en-US" baseline="0" dirty="0" smtClean="0"/>
              <a:t> , it would have shown that there is effect of intervention</a:t>
            </a:r>
            <a:endParaRPr lang="en-US" dirty="0"/>
          </a:p>
        </p:txBody>
      </p:sp>
      <p:sp>
        <p:nvSpPr>
          <p:cNvPr id="4" name="Slide Number Placeholder 3"/>
          <p:cNvSpPr>
            <a:spLocks noGrp="1"/>
          </p:cNvSpPr>
          <p:nvPr>
            <p:ph type="sldNum" sz="quarter" idx="10"/>
          </p:nvPr>
        </p:nvSpPr>
        <p:spPr/>
        <p:txBody>
          <a:bodyPr/>
          <a:lstStyle/>
          <a:p>
            <a:fld id="{CC3DA09E-E2C0-4041-9BBD-541896928B09}" type="slidenum">
              <a:rPr lang="en-US" smtClean="0"/>
              <a:pPr/>
              <a:t>48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696AA2B-E190-4069-A1D6-3046E68469B1}" type="slidenum">
              <a:rPr lang="en-US" smtClean="0"/>
              <a:pPr/>
              <a:t>32</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4EADE-FD9A-44C4-B07E-DF2625D652C8}" type="slidenum">
              <a:rPr lang="en-US"/>
              <a:pPr/>
              <a:t>34</a:t>
            </a:fld>
            <a:endParaRPr lang="en-US"/>
          </a:p>
        </p:txBody>
      </p:sp>
      <p:sp>
        <p:nvSpPr>
          <p:cNvPr id="153602" name="Rectangle 2"/>
          <p:cNvSpPr>
            <a:spLocks noRo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F4AD8E-AA47-4079-9BD2-FBBD1F5A96D6}" type="slidenum">
              <a:rPr lang="en-US"/>
              <a:pPr/>
              <a:t>35</a:t>
            </a:fld>
            <a:endParaRPr lang="en-US"/>
          </a:p>
        </p:txBody>
      </p:sp>
      <p:sp>
        <p:nvSpPr>
          <p:cNvPr id="108546" name="Rectangle 2"/>
          <p:cNvSpPr>
            <a:spLocks noRo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1397AE-282D-4CBB-B6CE-AA51CB9A4128}" type="slidenum">
              <a:rPr lang="en-US"/>
              <a:pPr/>
              <a:t>36</a:t>
            </a:fld>
            <a:endParaRPr lang="en-US"/>
          </a:p>
        </p:txBody>
      </p:sp>
      <p:sp>
        <p:nvSpPr>
          <p:cNvPr id="112642" name="Rectangle 2"/>
          <p:cNvSpPr>
            <a:spLocks noRo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Design full of problems and all threats to validity- selection, history, maturity, </a:t>
            </a:r>
            <a:r>
              <a:rPr lang="en-US" smtClean="0"/>
              <a:t>mortality exist</a:t>
            </a:r>
            <a:endParaRPr lang="en-US"/>
          </a:p>
        </p:txBody>
      </p:sp>
      <p:sp>
        <p:nvSpPr>
          <p:cNvPr id="4" name="Slide Number Placeholder 3"/>
          <p:cNvSpPr>
            <a:spLocks noGrp="1"/>
          </p:cNvSpPr>
          <p:nvPr>
            <p:ph type="sldNum" sz="quarter" idx="10"/>
          </p:nvPr>
        </p:nvSpPr>
        <p:spPr/>
        <p:txBody>
          <a:bodyPr/>
          <a:lstStyle/>
          <a:p>
            <a:fld id="{CC3DA09E-E2C0-4041-9BBD-541896928B09}" type="slidenum">
              <a:rPr lang="en-US" smtClean="0"/>
              <a:pPr/>
              <a:t>41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Effect of anti-smoking</a:t>
            </a:r>
            <a:r>
              <a:rPr lang="en-US" baseline="0" dirty="0" smtClean="0"/>
              <a:t> campaign</a:t>
            </a:r>
            <a:endParaRPr lang="en-US" dirty="0"/>
          </a:p>
        </p:txBody>
      </p:sp>
      <p:sp>
        <p:nvSpPr>
          <p:cNvPr id="4" name="Slide Number Placeholder 3"/>
          <p:cNvSpPr>
            <a:spLocks noGrp="1"/>
          </p:cNvSpPr>
          <p:nvPr>
            <p:ph type="sldNum" sz="quarter" idx="10"/>
          </p:nvPr>
        </p:nvSpPr>
        <p:spPr/>
        <p:txBody>
          <a:bodyPr/>
          <a:lstStyle/>
          <a:p>
            <a:fld id="{CC3DA09E-E2C0-4041-9BBD-541896928B09}" type="slidenum">
              <a:rPr lang="en-US" smtClean="0"/>
              <a:pPr/>
              <a:t>45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no difference</a:t>
            </a:r>
            <a:r>
              <a:rPr lang="en-US" baseline="0" dirty="0" smtClean="0"/>
              <a:t> in o1, o2,o3 but then a sudden increase occurs between o3 and 04 which is subsequently maintained in 05 and o6, u can conclude with some degree of confidence that the increase is due to effect of intervention</a:t>
            </a:r>
          </a:p>
          <a:p>
            <a:r>
              <a:rPr lang="en-US" baseline="0" dirty="0" smtClean="0"/>
              <a:t>There are possible threats to validity- History  or instrumentation- history: decrease in price of condoms, instrumentation- change in the methodology used to calculate sales</a:t>
            </a:r>
          </a:p>
          <a:p>
            <a:r>
              <a:rPr lang="en-US" baseline="0" dirty="0" smtClean="0"/>
              <a:t>Though these threats exist but what is important time series help in making false decisions</a:t>
            </a:r>
            <a:endParaRPr lang="en-US" dirty="0"/>
          </a:p>
        </p:txBody>
      </p:sp>
      <p:sp>
        <p:nvSpPr>
          <p:cNvPr id="4" name="Slide Number Placeholder 3"/>
          <p:cNvSpPr>
            <a:spLocks noGrp="1"/>
          </p:cNvSpPr>
          <p:nvPr>
            <p:ph type="sldNum" sz="quarter" idx="10"/>
          </p:nvPr>
        </p:nvSpPr>
        <p:spPr/>
        <p:txBody>
          <a:bodyPr/>
          <a:lstStyle/>
          <a:p>
            <a:fld id="{CC3DA09E-E2C0-4041-9BBD-541896928B09}" type="slidenum">
              <a:rPr lang="en-US" smtClean="0"/>
              <a:pPr/>
              <a:t>46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increase is no greater between</a:t>
            </a:r>
            <a:r>
              <a:rPr lang="en-US" baseline="0" dirty="0" smtClean="0"/>
              <a:t> 03 and 04, when the intervention  X took place, than is at any other time</a:t>
            </a:r>
          </a:p>
          <a:p>
            <a:r>
              <a:rPr lang="en-US" baseline="0" dirty="0" smtClean="0"/>
              <a:t>Multiple observations help u in plotting trend </a:t>
            </a:r>
          </a:p>
          <a:p>
            <a:r>
              <a:rPr lang="en-US" baseline="0" dirty="0" smtClean="0"/>
              <a:t>If there are any 2 observations – mistakenly U will conclude that the campaign had made the difference</a:t>
            </a:r>
            <a:endParaRPr lang="en-US" dirty="0"/>
          </a:p>
        </p:txBody>
      </p:sp>
      <p:sp>
        <p:nvSpPr>
          <p:cNvPr id="4" name="Slide Number Placeholder 3"/>
          <p:cNvSpPr>
            <a:spLocks noGrp="1"/>
          </p:cNvSpPr>
          <p:nvPr>
            <p:ph type="sldNum" sz="quarter" idx="10"/>
          </p:nvPr>
        </p:nvSpPr>
        <p:spPr/>
        <p:txBody>
          <a:bodyPr/>
          <a:lstStyle/>
          <a:p>
            <a:fld id="{CC3DA09E-E2C0-4041-9BBD-541896928B09}" type="slidenum">
              <a:rPr lang="en-US" smtClean="0"/>
              <a:pPr/>
              <a:t>47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724400"/>
            <a:ext cx="9144000" cy="21336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5" name="Picture 5" descr="Vertical_RGB_60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60888" y="5010150"/>
            <a:ext cx="167322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logo_2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70688" y="5010150"/>
            <a:ext cx="14478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descr="PHFI Logo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l="4855" t="16942" r="5707" b="10796"/>
          <a:stretch>
            <a:fillRect/>
          </a:stretch>
        </p:blipFill>
        <p:spPr bwMode="auto">
          <a:xfrm>
            <a:off x="415925" y="4954588"/>
            <a:ext cx="3648075" cy="146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4" name="Rectangle 8"/>
          <p:cNvSpPr>
            <a:spLocks noGrp="1" noChangeArrowheads="1"/>
          </p:cNvSpPr>
          <p:nvPr>
            <p:ph type="ctrTitle" sz="quarter"/>
          </p:nvPr>
        </p:nvSpPr>
        <p:spPr>
          <a:xfrm>
            <a:off x="685800" y="549275"/>
            <a:ext cx="7772400" cy="2184400"/>
          </a:xfrm>
        </p:spPr>
        <p:txBody>
          <a:bodyPr/>
          <a:lstStyle>
            <a:lvl1pPr algn="ctr">
              <a:defRPr sz="4000"/>
            </a:lvl1pPr>
          </a:lstStyle>
          <a:p>
            <a:r>
              <a:rPr lang="en-US"/>
              <a:t>Click to edit Master title style</a:t>
            </a:r>
          </a:p>
        </p:txBody>
      </p:sp>
      <p:sp>
        <p:nvSpPr>
          <p:cNvPr id="4105" name="Rectangle 9"/>
          <p:cNvSpPr>
            <a:spLocks noGrp="1" noChangeArrowheads="1"/>
          </p:cNvSpPr>
          <p:nvPr>
            <p:ph type="subTitle" sz="quarter" idx="1"/>
          </p:nvPr>
        </p:nvSpPr>
        <p:spPr>
          <a:xfrm>
            <a:off x="1371600" y="3076575"/>
            <a:ext cx="6400800" cy="1752600"/>
          </a:xfrm>
        </p:spPr>
        <p:txBody>
          <a:bodyPr/>
          <a:lstStyle>
            <a:lvl1pPr marL="0" indent="0" algn="ctr">
              <a:spcBef>
                <a:spcPct val="0"/>
              </a:spcBef>
              <a:spcAft>
                <a:spcPct val="0"/>
              </a:spcAft>
              <a:buClrTx/>
              <a:buFontTx/>
              <a:buNone/>
              <a:defRPr sz="2400"/>
            </a:lvl1pPr>
          </a:lstStyle>
          <a:p>
            <a:r>
              <a:rPr lang="en-US"/>
              <a:t>Your Name Here</a:t>
            </a:r>
          </a:p>
          <a:p>
            <a:r>
              <a:rPr lang="en-US"/>
              <a:t>MEASURE Evaluation</a:t>
            </a:r>
          </a:p>
          <a:p>
            <a:r>
              <a:rPr lang="en-US"/>
              <a:t>Date Here</a:t>
            </a:r>
          </a:p>
        </p:txBody>
      </p:sp>
    </p:spTree>
    <p:extLst>
      <p:ext uri="{BB962C8B-B14F-4D97-AF65-F5344CB8AC3E}">
        <p14:creationId xmlns:p14="http://schemas.microsoft.com/office/powerpoint/2010/main" xmlns="" val="25461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36489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74638"/>
            <a:ext cx="1939925" cy="5287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3925" y="274638"/>
            <a:ext cx="5670550" cy="5287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4218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996395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50352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24336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3925" y="1600200"/>
            <a:ext cx="3805238"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1563" y="1600200"/>
            <a:ext cx="3805237"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90033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62320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180859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30758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737596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16653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302191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7432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74638"/>
            <a:ext cx="1939925" cy="5287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3925" y="274638"/>
            <a:ext cx="5670550" cy="5287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20965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060800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82112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18163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55418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52791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2952230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97525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214359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429150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823843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224386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66627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3925" y="1600200"/>
            <a:ext cx="3805238"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1563" y="1600200"/>
            <a:ext cx="3805237"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4071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52717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5481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51901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02919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441443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33D8D"/>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27" name="Rectangle 3"/>
          <p:cNvSpPr>
            <a:spLocks noGrp="1" noChangeArrowheads="1"/>
          </p:cNvSpPr>
          <p:nvPr>
            <p:ph type="title"/>
          </p:nvPr>
        </p:nvSpPr>
        <p:spPr bwMode="auto">
          <a:xfrm>
            <a:off x="923925" y="274638"/>
            <a:ext cx="77628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923925" y="1600200"/>
            <a:ext cx="7762875"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Line 6"/>
          <p:cNvSpPr>
            <a:spLocks noChangeShapeType="1"/>
          </p:cNvSpPr>
          <p:nvPr/>
        </p:nvSpPr>
        <p:spPr bwMode="auto">
          <a:xfrm>
            <a:off x="1270000" y="6477000"/>
            <a:ext cx="7569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1030" name="Picture 8" descr="Vertical_RGB_600"/>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580188" y="5829300"/>
            <a:ext cx="1116012"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1" name="Picture 9" descr="logo_2004"/>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7950200" y="5829300"/>
            <a:ext cx="965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3" descr="PHFI Logo3"/>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l="4855" t="16942" r="5707" b="10796"/>
          <a:stretch>
            <a:fillRect/>
          </a:stretch>
        </p:blipFill>
        <p:spPr bwMode="auto">
          <a:xfrm>
            <a:off x="3849688" y="5778500"/>
            <a:ext cx="2505075" cy="100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823"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fontAlgn="base">
        <a:spcBef>
          <a:spcPct val="0"/>
        </a:spcBef>
        <a:spcAft>
          <a:spcPct val="0"/>
        </a:spcAft>
        <a:defRPr sz="3600" b="1">
          <a:solidFill>
            <a:schemeClr val="tx1"/>
          </a:solidFill>
          <a:latin typeface="Arial" charset="0"/>
        </a:defRPr>
      </a:lvl6pPr>
      <a:lvl7pPr marL="914400" algn="l" rtl="0" fontAlgn="base">
        <a:spcBef>
          <a:spcPct val="0"/>
        </a:spcBef>
        <a:spcAft>
          <a:spcPct val="0"/>
        </a:spcAft>
        <a:defRPr sz="3600" b="1">
          <a:solidFill>
            <a:schemeClr val="tx1"/>
          </a:solidFill>
          <a:latin typeface="Arial" charset="0"/>
        </a:defRPr>
      </a:lvl7pPr>
      <a:lvl8pPr marL="1371600" algn="l" rtl="0" fontAlgn="base">
        <a:spcBef>
          <a:spcPct val="0"/>
        </a:spcBef>
        <a:spcAft>
          <a:spcPct val="0"/>
        </a:spcAft>
        <a:defRPr sz="3600" b="1">
          <a:solidFill>
            <a:schemeClr val="tx1"/>
          </a:solidFill>
          <a:latin typeface="Arial" charset="0"/>
        </a:defRPr>
      </a:lvl8pPr>
      <a:lvl9pPr marL="1828800" algn="l"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20000"/>
        </a:spcAft>
        <a:buClr>
          <a:schemeClr val="hlink"/>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20000"/>
        </a:spcAft>
        <a:buClr>
          <a:schemeClr val="hlink"/>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4pPr>
      <a:lvl5pPr marL="20574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5pPr>
      <a:lvl6pPr marL="25146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6pPr>
      <a:lvl7pPr marL="29718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7pPr>
      <a:lvl8pPr marL="34290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8pPr>
      <a:lvl9pPr marL="38862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33D8D"/>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051" name="Rectangle 3"/>
          <p:cNvSpPr>
            <a:spLocks noGrp="1" noChangeArrowheads="1"/>
          </p:cNvSpPr>
          <p:nvPr>
            <p:ph type="title"/>
          </p:nvPr>
        </p:nvSpPr>
        <p:spPr bwMode="auto">
          <a:xfrm>
            <a:off x="923925" y="274638"/>
            <a:ext cx="77628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923925" y="1600200"/>
            <a:ext cx="7762875"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Line 6"/>
          <p:cNvSpPr>
            <a:spLocks noChangeShapeType="1"/>
          </p:cNvSpPr>
          <p:nvPr/>
        </p:nvSpPr>
        <p:spPr bwMode="auto">
          <a:xfrm>
            <a:off x="1270000" y="6477000"/>
            <a:ext cx="7569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2054" name="Group 9"/>
          <p:cNvGrpSpPr>
            <a:grpSpLocks/>
          </p:cNvGrpSpPr>
          <p:nvPr userDrawn="1"/>
        </p:nvGrpSpPr>
        <p:grpSpPr bwMode="auto">
          <a:xfrm>
            <a:off x="2032000" y="5778500"/>
            <a:ext cx="5065713" cy="1004888"/>
            <a:chOff x="2425" y="3640"/>
            <a:chExt cx="3191" cy="633"/>
          </a:xfrm>
        </p:grpSpPr>
        <p:pic>
          <p:nvPicPr>
            <p:cNvPr id="2055" name="Picture 8" descr="Vertical_RGB_600"/>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4145" y="3672"/>
              <a:ext cx="703"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6" name="Picture 9" descr="logo_2004"/>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5008" y="3672"/>
              <a:ext cx="608"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7" name="Picture 3" descr="PHFI Logo3"/>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l="4855" t="16942" r="5707" b="10796"/>
            <a:stretch>
              <a:fillRect/>
            </a:stretch>
          </p:blipFill>
          <p:spPr bwMode="auto">
            <a:xfrm>
              <a:off x="2425" y="3640"/>
              <a:ext cx="1578"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itchFamily="34" charset="0"/>
        </a:defRPr>
      </a:lvl2pPr>
      <a:lvl3pPr algn="l" rtl="0" eaLnBrk="0" fontAlgn="base" hangingPunct="0">
        <a:spcBef>
          <a:spcPct val="0"/>
        </a:spcBef>
        <a:spcAft>
          <a:spcPct val="0"/>
        </a:spcAft>
        <a:defRPr sz="3600" b="1">
          <a:solidFill>
            <a:schemeClr val="tx1"/>
          </a:solidFill>
          <a:latin typeface="Arial" pitchFamily="34" charset="0"/>
        </a:defRPr>
      </a:lvl3pPr>
      <a:lvl4pPr algn="l" rtl="0" eaLnBrk="0" fontAlgn="base" hangingPunct="0">
        <a:spcBef>
          <a:spcPct val="0"/>
        </a:spcBef>
        <a:spcAft>
          <a:spcPct val="0"/>
        </a:spcAft>
        <a:defRPr sz="3600" b="1">
          <a:solidFill>
            <a:schemeClr val="tx1"/>
          </a:solidFill>
          <a:latin typeface="Arial" pitchFamily="34" charset="0"/>
        </a:defRPr>
      </a:lvl4pPr>
      <a:lvl5pPr algn="l" rtl="0" eaLnBrk="0" fontAlgn="base" hangingPunct="0">
        <a:spcBef>
          <a:spcPct val="0"/>
        </a:spcBef>
        <a:spcAft>
          <a:spcPct val="0"/>
        </a:spcAft>
        <a:defRPr sz="3600" b="1">
          <a:solidFill>
            <a:schemeClr val="tx1"/>
          </a:solidFill>
          <a:latin typeface="Arial" pitchFamily="34" charset="0"/>
        </a:defRPr>
      </a:lvl5pPr>
      <a:lvl6pPr marL="457200" algn="l" rtl="0" fontAlgn="base">
        <a:spcBef>
          <a:spcPct val="0"/>
        </a:spcBef>
        <a:spcAft>
          <a:spcPct val="0"/>
        </a:spcAft>
        <a:defRPr sz="3600" b="1">
          <a:solidFill>
            <a:schemeClr val="tx1"/>
          </a:solidFill>
          <a:latin typeface="Arial" pitchFamily="34" charset="0"/>
        </a:defRPr>
      </a:lvl6pPr>
      <a:lvl7pPr marL="914400" algn="l" rtl="0" fontAlgn="base">
        <a:spcBef>
          <a:spcPct val="0"/>
        </a:spcBef>
        <a:spcAft>
          <a:spcPct val="0"/>
        </a:spcAft>
        <a:defRPr sz="3600" b="1">
          <a:solidFill>
            <a:schemeClr val="tx1"/>
          </a:solidFill>
          <a:latin typeface="Arial" pitchFamily="34" charset="0"/>
        </a:defRPr>
      </a:lvl7pPr>
      <a:lvl8pPr marL="1371600" algn="l" rtl="0" fontAlgn="base">
        <a:spcBef>
          <a:spcPct val="0"/>
        </a:spcBef>
        <a:spcAft>
          <a:spcPct val="0"/>
        </a:spcAft>
        <a:defRPr sz="3600" b="1">
          <a:solidFill>
            <a:schemeClr val="tx1"/>
          </a:solidFill>
          <a:latin typeface="Arial" pitchFamily="34" charset="0"/>
        </a:defRPr>
      </a:lvl8pPr>
      <a:lvl9pPr marL="1828800" algn="l" rtl="0" fontAlgn="base">
        <a:spcBef>
          <a:spcPct val="0"/>
        </a:spcBef>
        <a:spcAft>
          <a:spcPct val="0"/>
        </a:spcAft>
        <a:defRPr sz="3600" b="1">
          <a:solidFill>
            <a:schemeClr val="tx1"/>
          </a:solidFill>
          <a:latin typeface="Arial" pitchFamily="34" charset="0"/>
        </a:defRPr>
      </a:lvl9pPr>
    </p:titleStyle>
    <p:bodyStyle>
      <a:lvl1pPr marL="342900" indent="-342900" algn="l" rtl="0" eaLnBrk="0" fontAlgn="base" hangingPunct="0">
        <a:spcBef>
          <a:spcPct val="20000"/>
        </a:spcBef>
        <a:spcAft>
          <a:spcPct val="20000"/>
        </a:spcAft>
        <a:buClr>
          <a:schemeClr val="hlink"/>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20000"/>
        </a:spcAft>
        <a:buClr>
          <a:schemeClr val="hlink"/>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4pPr>
      <a:lvl5pPr marL="20574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5pPr>
      <a:lvl6pPr marL="25146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6pPr>
      <a:lvl7pPr marL="29718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7pPr>
      <a:lvl8pPr marL="34290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8pPr>
      <a:lvl9pPr marL="38862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Components of an M&amp;E System</a:t>
            </a:r>
            <a:endParaRPr lang="en-US" dirty="0"/>
          </a:p>
        </p:txBody>
      </p:sp>
      <p:pic>
        <p:nvPicPr>
          <p:cNvPr id="5" name="Picture 2" descr="ring1_low_res"/>
          <p:cNvPicPr>
            <a:picLocks noChangeAspect="1" noChangeArrowheads="1"/>
          </p:cNvPicPr>
          <p:nvPr/>
        </p:nvPicPr>
        <p:blipFill>
          <a:blip r:embed="rId2" cstate="print"/>
          <a:srcRect/>
          <a:stretch>
            <a:fillRect/>
          </a:stretch>
        </p:blipFill>
        <p:spPr bwMode="auto">
          <a:xfrm>
            <a:off x="1332338" y="1072555"/>
            <a:ext cx="6498018" cy="4903243"/>
          </a:xfrm>
          <a:prstGeom prst="rect">
            <a:avLst/>
          </a:prstGeom>
          <a:noFill/>
          <a:ln w="9525">
            <a:noFill/>
            <a:miter lim="800000"/>
            <a:headEnd/>
            <a:tailEnd/>
          </a:ln>
        </p:spPr>
      </p:pic>
      <p:pic>
        <p:nvPicPr>
          <p:cNvPr id="6" name="Picture 3" descr="ring2_lowres"/>
          <p:cNvPicPr>
            <a:picLocks noChangeAspect="1" noChangeArrowheads="1"/>
          </p:cNvPicPr>
          <p:nvPr/>
        </p:nvPicPr>
        <p:blipFill>
          <a:blip r:embed="rId3" cstate="print"/>
          <a:srcRect/>
          <a:stretch>
            <a:fillRect/>
          </a:stretch>
        </p:blipFill>
        <p:spPr bwMode="auto">
          <a:xfrm>
            <a:off x="2216160" y="1614795"/>
            <a:ext cx="4731802" cy="3820043"/>
          </a:xfrm>
          <a:prstGeom prst="rect">
            <a:avLst/>
          </a:prstGeom>
          <a:noFill/>
          <a:ln w="9525">
            <a:noFill/>
            <a:miter lim="800000"/>
            <a:headEnd/>
            <a:tailEnd/>
          </a:ln>
        </p:spPr>
      </p:pic>
      <p:pic>
        <p:nvPicPr>
          <p:cNvPr id="7" name="Picture 4" descr="center_ring_lowres"/>
          <p:cNvPicPr>
            <a:picLocks noChangeAspect="1" noChangeArrowheads="1"/>
          </p:cNvPicPr>
          <p:nvPr/>
        </p:nvPicPr>
        <p:blipFill>
          <a:blip r:embed="rId4" cstate="print"/>
          <a:srcRect/>
          <a:stretch>
            <a:fillRect/>
          </a:stretch>
        </p:blipFill>
        <p:spPr bwMode="auto">
          <a:xfrm>
            <a:off x="3321294" y="2623646"/>
            <a:ext cx="2494404" cy="1762604"/>
          </a:xfrm>
          <a:prstGeom prst="rect">
            <a:avLst/>
          </a:prstGeom>
          <a:noFill/>
          <a:ln w="9525">
            <a:noFill/>
            <a:miter lim="800000"/>
            <a:headEnd/>
            <a:tailEnd/>
          </a:ln>
        </p:spPr>
      </p:pic>
      <p:pic>
        <p:nvPicPr>
          <p:cNvPr id="8" name="Picture 5" descr="piece1-final"/>
          <p:cNvPicPr>
            <a:picLocks noChangeAspect="1" noChangeArrowheads="1"/>
          </p:cNvPicPr>
          <p:nvPr/>
        </p:nvPicPr>
        <p:blipFill>
          <a:blip r:embed="rId5" cstate="print"/>
          <a:srcRect/>
          <a:stretch>
            <a:fillRect/>
          </a:stretch>
        </p:blipFill>
        <p:spPr bwMode="auto">
          <a:xfrm>
            <a:off x="2251855" y="1063581"/>
            <a:ext cx="3492452" cy="1683127"/>
          </a:xfrm>
          <a:prstGeom prst="rect">
            <a:avLst/>
          </a:prstGeom>
          <a:noFill/>
          <a:ln w="9525">
            <a:noFill/>
            <a:miter lim="800000"/>
            <a:headEnd/>
            <a:tailEnd/>
          </a:ln>
        </p:spPr>
      </p:pic>
      <p:pic>
        <p:nvPicPr>
          <p:cNvPr id="9" name="Picture 6" descr="piece2-final"/>
          <p:cNvPicPr>
            <a:picLocks noChangeAspect="1" noChangeArrowheads="1"/>
          </p:cNvPicPr>
          <p:nvPr/>
        </p:nvPicPr>
        <p:blipFill>
          <a:blip r:embed="rId6" cstate="print"/>
          <a:srcRect/>
          <a:stretch>
            <a:fillRect/>
          </a:stretch>
        </p:blipFill>
        <p:spPr bwMode="auto">
          <a:xfrm>
            <a:off x="4719132" y="1063581"/>
            <a:ext cx="2714290" cy="1963861"/>
          </a:xfrm>
          <a:prstGeom prst="rect">
            <a:avLst/>
          </a:prstGeom>
          <a:noFill/>
          <a:ln w="9525">
            <a:noFill/>
            <a:miter lim="800000"/>
            <a:headEnd/>
            <a:tailEnd/>
          </a:ln>
        </p:spPr>
      </p:pic>
      <p:pic>
        <p:nvPicPr>
          <p:cNvPr id="10" name="Picture 7" descr="piece3-final"/>
          <p:cNvPicPr>
            <a:picLocks noChangeAspect="1" noChangeArrowheads="1"/>
          </p:cNvPicPr>
          <p:nvPr/>
        </p:nvPicPr>
        <p:blipFill>
          <a:blip r:embed="rId7" cstate="print"/>
          <a:srcRect/>
          <a:stretch>
            <a:fillRect/>
          </a:stretch>
        </p:blipFill>
        <p:spPr bwMode="auto">
          <a:xfrm>
            <a:off x="5889946" y="1925014"/>
            <a:ext cx="1913281" cy="3012450"/>
          </a:xfrm>
          <a:prstGeom prst="rect">
            <a:avLst/>
          </a:prstGeom>
          <a:noFill/>
          <a:ln w="9525">
            <a:noFill/>
            <a:miter lim="800000"/>
            <a:headEnd/>
            <a:tailEnd/>
          </a:ln>
        </p:spPr>
      </p:pic>
      <p:pic>
        <p:nvPicPr>
          <p:cNvPr id="11" name="Picture 8" descr="piece4 aug 07"/>
          <p:cNvPicPr>
            <a:picLocks noChangeAspect="1" noChangeArrowheads="1"/>
          </p:cNvPicPr>
          <p:nvPr/>
        </p:nvPicPr>
        <p:blipFill>
          <a:blip r:embed="rId8" cstate="print"/>
          <a:srcRect/>
          <a:stretch>
            <a:fillRect/>
          </a:stretch>
        </p:blipFill>
        <p:spPr bwMode="auto">
          <a:xfrm>
            <a:off x="3485493" y="4201657"/>
            <a:ext cx="3745177" cy="1752349"/>
          </a:xfrm>
          <a:prstGeom prst="rect">
            <a:avLst/>
          </a:prstGeom>
          <a:noFill/>
          <a:ln w="9525">
            <a:noFill/>
            <a:miter lim="800000"/>
            <a:headEnd/>
            <a:tailEnd/>
          </a:ln>
        </p:spPr>
      </p:pic>
      <p:pic>
        <p:nvPicPr>
          <p:cNvPr id="12" name="Picture 9" descr="piece5-final"/>
          <p:cNvPicPr>
            <a:picLocks noChangeAspect="1" noChangeArrowheads="1"/>
          </p:cNvPicPr>
          <p:nvPr/>
        </p:nvPicPr>
        <p:blipFill>
          <a:blip r:embed="rId9" cstate="print"/>
          <a:srcRect/>
          <a:stretch>
            <a:fillRect/>
          </a:stretch>
        </p:blipFill>
        <p:spPr bwMode="auto">
          <a:xfrm>
            <a:off x="1503677" y="3709410"/>
            <a:ext cx="3009849" cy="2204857"/>
          </a:xfrm>
          <a:prstGeom prst="rect">
            <a:avLst/>
          </a:prstGeom>
          <a:noFill/>
          <a:ln w="9525">
            <a:noFill/>
            <a:miter lim="800000"/>
            <a:headEnd/>
            <a:tailEnd/>
          </a:ln>
        </p:spPr>
      </p:pic>
      <p:pic>
        <p:nvPicPr>
          <p:cNvPr id="13" name="Picture 10" descr="piece6 aug 07"/>
          <p:cNvPicPr>
            <a:picLocks noChangeAspect="1" noChangeArrowheads="1"/>
          </p:cNvPicPr>
          <p:nvPr/>
        </p:nvPicPr>
        <p:blipFill>
          <a:blip r:embed="rId10" cstate="print"/>
          <a:srcRect/>
          <a:stretch>
            <a:fillRect/>
          </a:stretch>
        </p:blipFill>
        <p:spPr bwMode="auto">
          <a:xfrm>
            <a:off x="1360894" y="1740421"/>
            <a:ext cx="2056064" cy="2982967"/>
          </a:xfrm>
          <a:prstGeom prst="rect">
            <a:avLst/>
          </a:prstGeom>
          <a:noFill/>
          <a:ln w="9525">
            <a:noFill/>
            <a:miter lim="800000"/>
            <a:headEnd/>
            <a:tailEnd/>
          </a:ln>
        </p:spPr>
      </p:pic>
      <p:pic>
        <p:nvPicPr>
          <p:cNvPr id="14" name="Picture 11" descr="piece8-final"/>
          <p:cNvPicPr>
            <a:picLocks noChangeAspect="1" noChangeArrowheads="1"/>
          </p:cNvPicPr>
          <p:nvPr/>
        </p:nvPicPr>
        <p:blipFill>
          <a:blip r:embed="rId11" cstate="print"/>
          <a:srcRect/>
          <a:stretch>
            <a:fillRect/>
          </a:stretch>
        </p:blipFill>
        <p:spPr bwMode="auto">
          <a:xfrm>
            <a:off x="3142816" y="1590440"/>
            <a:ext cx="3065534" cy="1811316"/>
          </a:xfrm>
          <a:prstGeom prst="rect">
            <a:avLst/>
          </a:prstGeom>
          <a:noFill/>
          <a:ln w="9525">
            <a:noFill/>
            <a:miter lim="800000"/>
            <a:headEnd/>
            <a:tailEnd/>
          </a:ln>
        </p:spPr>
      </p:pic>
      <p:pic>
        <p:nvPicPr>
          <p:cNvPr id="15" name="Picture 12" descr="piece7-final"/>
          <p:cNvPicPr>
            <a:picLocks noChangeAspect="1" noChangeArrowheads="1"/>
          </p:cNvPicPr>
          <p:nvPr/>
        </p:nvPicPr>
        <p:blipFill>
          <a:blip r:embed="rId12" cstate="print"/>
          <a:srcRect/>
          <a:stretch>
            <a:fillRect/>
          </a:stretch>
        </p:blipFill>
        <p:spPr bwMode="auto">
          <a:xfrm>
            <a:off x="2223299" y="2009619"/>
            <a:ext cx="2193134" cy="2811193"/>
          </a:xfrm>
          <a:prstGeom prst="rect">
            <a:avLst/>
          </a:prstGeom>
          <a:noFill/>
          <a:ln w="9525">
            <a:noFill/>
            <a:miter lim="800000"/>
            <a:headEnd/>
            <a:tailEnd/>
          </a:ln>
        </p:spPr>
      </p:pic>
      <p:pic>
        <p:nvPicPr>
          <p:cNvPr id="16" name="Picture 13" descr="piece11-final"/>
          <p:cNvPicPr>
            <a:picLocks noChangeAspect="1" noChangeArrowheads="1"/>
          </p:cNvPicPr>
          <p:nvPr/>
        </p:nvPicPr>
        <p:blipFill>
          <a:blip r:embed="rId13" cstate="print"/>
          <a:srcRect/>
          <a:stretch>
            <a:fillRect/>
          </a:stretch>
        </p:blipFill>
        <p:spPr bwMode="auto">
          <a:xfrm>
            <a:off x="2663068" y="3770941"/>
            <a:ext cx="3026982" cy="1639543"/>
          </a:xfrm>
          <a:prstGeom prst="rect">
            <a:avLst/>
          </a:prstGeom>
          <a:noFill/>
          <a:ln w="9525">
            <a:noFill/>
            <a:miter lim="800000"/>
            <a:headEnd/>
            <a:tailEnd/>
          </a:ln>
        </p:spPr>
      </p:pic>
      <p:pic>
        <p:nvPicPr>
          <p:cNvPr id="17" name="Picture 14" descr="piece11 aug 07"/>
          <p:cNvPicPr>
            <a:picLocks noChangeAspect="1" noChangeArrowheads="1"/>
          </p:cNvPicPr>
          <p:nvPr/>
        </p:nvPicPr>
        <p:blipFill>
          <a:blip r:embed="rId14" cstate="print"/>
          <a:srcRect/>
          <a:stretch>
            <a:fillRect/>
          </a:stretch>
        </p:blipFill>
        <p:spPr bwMode="auto">
          <a:xfrm>
            <a:off x="4587772" y="3086409"/>
            <a:ext cx="2324494" cy="2038211"/>
          </a:xfrm>
          <a:prstGeom prst="rect">
            <a:avLst/>
          </a:prstGeom>
          <a:noFill/>
          <a:ln w="9525">
            <a:noFill/>
            <a:miter lim="800000"/>
            <a:headEnd/>
            <a:tailEnd/>
          </a:ln>
        </p:spPr>
      </p:pic>
      <p:pic>
        <p:nvPicPr>
          <p:cNvPr id="18" name="Picture 15" descr="piece9 aug 07"/>
          <p:cNvPicPr>
            <a:picLocks noChangeAspect="1" noChangeArrowheads="1"/>
          </p:cNvPicPr>
          <p:nvPr/>
        </p:nvPicPr>
        <p:blipFill>
          <a:blip r:embed="rId15" cstate="print"/>
          <a:srcRect/>
          <a:stretch>
            <a:fillRect/>
          </a:stretch>
        </p:blipFill>
        <p:spPr bwMode="auto">
          <a:xfrm>
            <a:off x="4924738" y="2048075"/>
            <a:ext cx="1978961" cy="1781832"/>
          </a:xfrm>
          <a:prstGeom prst="rect">
            <a:avLst/>
          </a:prstGeom>
          <a:solidFill>
            <a:schemeClr val="accent4"/>
          </a:solidFill>
          <a:ln w="9525">
            <a:noFill/>
            <a:miter lim="800000"/>
            <a:headEnd/>
            <a:tailEnd/>
          </a:ln>
        </p:spPr>
      </p:pic>
      <p:pic>
        <p:nvPicPr>
          <p:cNvPr id="19" name="Picture 16" descr="piece12 aug 07"/>
          <p:cNvPicPr>
            <a:picLocks noChangeAspect="1" noChangeArrowheads="1"/>
          </p:cNvPicPr>
          <p:nvPr/>
        </p:nvPicPr>
        <p:blipFill>
          <a:blip r:embed="rId16" cstate="print"/>
          <a:srcRect/>
          <a:stretch>
            <a:fillRect/>
          </a:stretch>
        </p:blipFill>
        <p:spPr bwMode="auto">
          <a:xfrm>
            <a:off x="3285598" y="2601854"/>
            <a:ext cx="2461565" cy="17626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OR has its roots in military and industrial modeling</a:t>
            </a:r>
            <a:endParaRPr lang="en-US" dirty="0"/>
          </a:p>
          <a:p>
            <a:pPr lvl="1"/>
            <a:endParaRPr lang="en-US" dirty="0" smtClean="0"/>
          </a:p>
          <a:p>
            <a:pPr lvl="1"/>
            <a:r>
              <a:rPr lang="en-US" dirty="0" smtClean="0"/>
              <a:t>discipline </a:t>
            </a:r>
            <a:r>
              <a:rPr lang="en-US" dirty="0"/>
              <a:t>of applying advanced </a:t>
            </a:r>
            <a:r>
              <a:rPr lang="en-US" u="sng" dirty="0"/>
              <a:t>analytical methods</a:t>
            </a:r>
            <a:r>
              <a:rPr lang="en-US" dirty="0" smtClean="0"/>
              <a:t>, including </a:t>
            </a:r>
            <a:r>
              <a:rPr lang="en-US" dirty="0"/>
              <a:t>mathematical models, to help make </a:t>
            </a:r>
            <a:r>
              <a:rPr lang="en-US" u="sng" dirty="0" smtClean="0"/>
              <a:t>better decisions</a:t>
            </a:r>
          </a:p>
        </p:txBody>
      </p:sp>
      <p:sp>
        <p:nvSpPr>
          <p:cNvPr id="2" name="Title 1"/>
          <p:cNvSpPr>
            <a:spLocks noGrp="1"/>
          </p:cNvSpPr>
          <p:nvPr>
            <p:ph type="title"/>
          </p:nvPr>
        </p:nvSpPr>
        <p:spPr/>
        <p:txBody>
          <a:bodyPr/>
          <a:lstStyle/>
          <a:p>
            <a:r>
              <a:rPr lang="en-US" dirty="0" smtClean="0"/>
              <a:t>Definitions of OR</a:t>
            </a:r>
            <a:endParaRPr lang="en-US" dirty="0"/>
          </a:p>
        </p:txBody>
      </p:sp>
      <p:sp>
        <p:nvSpPr>
          <p:cNvPr id="4" name="Slide Number Placeholder 3"/>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11</a:t>
            </a:fld>
            <a:endParaRPr lang="en-US"/>
          </a:p>
        </p:txBody>
      </p:sp>
      <p:sp>
        <p:nvSpPr>
          <p:cNvPr id="5" name="Title 4"/>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0" y="1"/>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r>
              <a:rPr lang="en-US" b="1" dirty="0"/>
              <a:t>Scope of OR</a:t>
            </a:r>
          </a:p>
        </p:txBody>
      </p:sp>
      <p:sp>
        <p:nvSpPr>
          <p:cNvPr id="6147" name="Content Placeholder 4"/>
          <p:cNvSpPr>
            <a:spLocks noGrp="1"/>
          </p:cNvSpPr>
          <p:nvPr>
            <p:ph idx="1"/>
          </p:nvPr>
        </p:nvSpPr>
        <p:spPr>
          <a:xfrm>
            <a:off x="457201" y="1417639"/>
            <a:ext cx="8190072" cy="4809964"/>
          </a:xfrm>
        </p:spPr>
        <p:txBody>
          <a:bodyPr>
            <a:normAutofit/>
          </a:bodyPr>
          <a:lstStyle/>
          <a:p>
            <a:pPr>
              <a:lnSpc>
                <a:spcPct val="110000"/>
              </a:lnSpc>
            </a:pPr>
            <a:r>
              <a:rPr lang="en-US" dirty="0"/>
              <a:t>Identify </a:t>
            </a:r>
            <a:r>
              <a:rPr lang="en-US" b="1" dirty="0"/>
              <a:t>common implementation problems </a:t>
            </a:r>
            <a:r>
              <a:rPr lang="en-US" dirty="0"/>
              <a:t>and their </a:t>
            </a:r>
            <a:r>
              <a:rPr lang="en-US" b="1" dirty="0"/>
              <a:t>main determinants </a:t>
            </a:r>
            <a:r>
              <a:rPr lang="en-US" dirty="0"/>
              <a:t>which prevent effective access to interventions and determine which of these problems are susceptible to </a:t>
            </a:r>
            <a:r>
              <a:rPr lang="en-US" dirty="0" smtClean="0"/>
              <a:t>research</a:t>
            </a:r>
          </a:p>
          <a:p>
            <a:pPr>
              <a:lnSpc>
                <a:spcPct val="110000"/>
              </a:lnSpc>
            </a:pPr>
            <a:endParaRPr lang="en-US" dirty="0" smtClean="0"/>
          </a:p>
          <a:p>
            <a:pPr>
              <a:lnSpc>
                <a:spcPct val="110000"/>
              </a:lnSpc>
            </a:pPr>
            <a:r>
              <a:rPr lang="en-US" b="1" dirty="0"/>
              <a:t>Develop practical solutions</a:t>
            </a:r>
            <a:r>
              <a:rPr lang="en-US" dirty="0"/>
              <a:t> to these problems and test whether new implementation strategies based on these solutions can significantly improve </a:t>
            </a:r>
            <a:r>
              <a:rPr lang="en-US" dirty="0" smtClean="0"/>
              <a:t>access </a:t>
            </a:r>
            <a:r>
              <a:rPr lang="en-US" dirty="0"/>
              <a:t>under conditions of routine disease </a:t>
            </a:r>
            <a:r>
              <a:rPr lang="en-US" dirty="0" smtClean="0"/>
              <a:t>control</a:t>
            </a:r>
          </a:p>
          <a:p>
            <a:pPr algn="just"/>
            <a:endParaRPr lang="en-US" dirty="0"/>
          </a:p>
        </p:txBody>
      </p:sp>
      <p:sp>
        <p:nvSpPr>
          <p:cNvPr id="6" name="Slide Number Placeholder 5"/>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r>
              <a:rPr lang="en-US" b="1" dirty="0"/>
              <a:t>Scope of OR</a:t>
            </a:r>
          </a:p>
        </p:txBody>
      </p:sp>
      <p:sp>
        <p:nvSpPr>
          <p:cNvPr id="6147" name="Content Placeholder 4"/>
          <p:cNvSpPr>
            <a:spLocks noGrp="1"/>
          </p:cNvSpPr>
          <p:nvPr>
            <p:ph idx="1"/>
          </p:nvPr>
        </p:nvSpPr>
        <p:spPr>
          <a:xfrm>
            <a:off x="457201" y="1417639"/>
            <a:ext cx="8190072" cy="4809964"/>
          </a:xfrm>
        </p:spPr>
        <p:txBody>
          <a:bodyPr>
            <a:normAutofit/>
          </a:bodyPr>
          <a:lstStyle/>
          <a:p>
            <a:r>
              <a:rPr lang="en-US" dirty="0" smtClean="0"/>
              <a:t>Determine - in collaboration with partners – the best way to introduce these new implementation strategies into the health system and facilitate their full scale implementation, evaluation and modification, as required</a:t>
            </a:r>
            <a:endParaRPr lang="en-US" dirty="0"/>
          </a:p>
        </p:txBody>
      </p:sp>
      <p:sp>
        <p:nvSpPr>
          <p:cNvPr id="6" name="Slide Number Placeholder 5"/>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Identifying the problem</a:t>
            </a:r>
            <a:endParaRPr lang="en-US" dirty="0"/>
          </a:p>
        </p:txBody>
      </p:sp>
      <p:sp>
        <p:nvSpPr>
          <p:cNvPr id="3" name="Content Placeholder 2"/>
          <p:cNvSpPr>
            <a:spLocks noGrp="1"/>
          </p:cNvSpPr>
          <p:nvPr>
            <p:ph idx="1"/>
          </p:nvPr>
        </p:nvSpPr>
        <p:spPr/>
        <p:txBody>
          <a:bodyPr/>
          <a:lstStyle/>
          <a:p>
            <a:r>
              <a:rPr lang="en-US" dirty="0" smtClean="0"/>
              <a:t>Despite patients offered ARVs, OIs like diarrhea and pneumonia were high amongst them.</a:t>
            </a:r>
          </a:p>
          <a:p>
            <a:endParaRPr lang="en-US" dirty="0" smtClean="0"/>
          </a:p>
          <a:p>
            <a:r>
              <a:rPr lang="en-US" dirty="0" smtClean="0"/>
              <a:t>Why are HIV positive clients experiencing poorer health outcomes?</a:t>
            </a:r>
          </a:p>
          <a:p>
            <a:endParaRPr lang="en-US" dirty="0" smtClean="0"/>
          </a:p>
          <a:p>
            <a:endParaRPr lang="en-US" dirty="0" smtClean="0"/>
          </a:p>
          <a:p>
            <a:r>
              <a:rPr lang="en-US" dirty="0" smtClean="0"/>
              <a:t>Problem of adherence to regimens.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smtClean="0"/>
              <a:t>Considering the reasons</a:t>
            </a:r>
            <a:endParaRPr lang="en-US" dirty="0"/>
          </a:p>
        </p:txBody>
      </p:sp>
      <p:sp>
        <p:nvSpPr>
          <p:cNvPr id="3" name="Content Placeholder 2"/>
          <p:cNvSpPr>
            <a:spLocks noGrp="1"/>
          </p:cNvSpPr>
          <p:nvPr>
            <p:ph idx="1"/>
          </p:nvPr>
        </p:nvSpPr>
        <p:spPr/>
        <p:txBody>
          <a:bodyPr/>
          <a:lstStyle/>
          <a:p>
            <a:r>
              <a:rPr lang="en-US" dirty="0" smtClean="0"/>
              <a:t>Poor communication between clients and staff</a:t>
            </a:r>
          </a:p>
          <a:p>
            <a:r>
              <a:rPr lang="en-US" dirty="0" smtClean="0"/>
              <a:t>Low income clients do not have enough money for transportation – refill their prescriptions</a:t>
            </a:r>
          </a:p>
          <a:p>
            <a:r>
              <a:rPr lang="en-US" dirty="0" smtClean="0"/>
              <a:t>Clients can not afford to miss their work to come to clinic</a:t>
            </a:r>
          </a:p>
          <a:p>
            <a:r>
              <a:rPr lang="en-US" dirty="0" smtClean="0"/>
              <a:t>Perceived stigma</a:t>
            </a:r>
          </a:p>
          <a:p>
            <a:r>
              <a:rPr lang="en-US" dirty="0" smtClean="0"/>
              <a:t>Frequent drug stock outs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smtClean="0"/>
              <a:t>Testing the solutions</a:t>
            </a:r>
            <a:endParaRPr lang="en-US" dirty="0"/>
          </a:p>
        </p:txBody>
      </p:sp>
      <p:sp>
        <p:nvSpPr>
          <p:cNvPr id="3" name="Content Placeholder 2"/>
          <p:cNvSpPr>
            <a:spLocks noGrp="1"/>
          </p:cNvSpPr>
          <p:nvPr>
            <p:ph idx="1"/>
          </p:nvPr>
        </p:nvSpPr>
        <p:spPr/>
        <p:txBody>
          <a:bodyPr/>
          <a:lstStyle/>
          <a:p>
            <a:r>
              <a:rPr lang="en-US" dirty="0" smtClean="0"/>
              <a:t>Drug stock outs-  </a:t>
            </a:r>
          </a:p>
          <a:p>
            <a:pPr lvl="1"/>
            <a:r>
              <a:rPr lang="en-US" dirty="0" smtClean="0"/>
              <a:t>S</a:t>
            </a:r>
            <a:r>
              <a:rPr lang="en-US" dirty="0" smtClean="0"/>
              <a:t>taff in service training to improve drug forecasting</a:t>
            </a:r>
          </a:p>
          <a:p>
            <a:pPr lvl="1"/>
            <a:r>
              <a:rPr lang="en-US" dirty="0" smtClean="0"/>
              <a:t>Developing clinic based performance standards that inform the basis for problem solving among staff</a:t>
            </a:r>
          </a:p>
          <a:p>
            <a:pPr lvl="1"/>
            <a:endParaRPr lang="en-US" dirty="0" smtClean="0"/>
          </a:p>
          <a:p>
            <a:r>
              <a:rPr lang="en-US" dirty="0" smtClean="0"/>
              <a:t>Which solution solves problem best?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0878" y="266700"/>
            <a:ext cx="8256394" cy="1104900"/>
          </a:xfrm>
        </p:spPr>
        <p:txBody>
          <a:bodyPr>
            <a:noAutofit/>
          </a:bodyPr>
          <a:lstStyle/>
          <a:p>
            <a:r>
              <a:rPr lang="en-US" sz="4000" dirty="0"/>
              <a:t>Characteristics of OR- </a:t>
            </a:r>
            <a:r>
              <a:rPr lang="en-US" sz="4000" dirty="0" smtClean="0"/>
              <a:t>1</a:t>
            </a:r>
            <a:endParaRPr lang="en-US" sz="4000" dirty="0"/>
          </a:p>
        </p:txBody>
      </p:sp>
      <p:sp>
        <p:nvSpPr>
          <p:cNvPr id="10243" name="Content Placeholder 2"/>
          <p:cNvSpPr>
            <a:spLocks noGrp="1"/>
          </p:cNvSpPr>
          <p:nvPr>
            <p:ph idx="1"/>
          </p:nvPr>
        </p:nvSpPr>
        <p:spPr>
          <a:xfrm>
            <a:off x="169333" y="1379438"/>
            <a:ext cx="8974667" cy="4551203"/>
          </a:xfrm>
        </p:spPr>
        <p:txBody>
          <a:bodyPr>
            <a:normAutofit/>
          </a:bodyPr>
          <a:lstStyle/>
          <a:p>
            <a:endParaRPr lang="en-US" dirty="0" smtClean="0"/>
          </a:p>
          <a:p>
            <a:r>
              <a:rPr lang="en-US" dirty="0" smtClean="0"/>
              <a:t>It </a:t>
            </a:r>
            <a:r>
              <a:rPr lang="en-US" dirty="0"/>
              <a:t>addresses </a:t>
            </a:r>
            <a:r>
              <a:rPr lang="en-US" u="sng" dirty="0"/>
              <a:t>specific problems within specific programs</a:t>
            </a:r>
            <a:r>
              <a:rPr lang="en-US" dirty="0"/>
              <a:t>, not general health issues</a:t>
            </a:r>
            <a:r>
              <a:rPr lang="en-US" dirty="0" smtClean="0"/>
              <a:t>;</a:t>
            </a:r>
          </a:p>
          <a:p>
            <a:endParaRPr lang="en-US" dirty="0" smtClean="0"/>
          </a:p>
          <a:p>
            <a:r>
              <a:rPr lang="en-US" dirty="0"/>
              <a:t>It addresses those </a:t>
            </a:r>
            <a:r>
              <a:rPr lang="en-US" u="sng" dirty="0"/>
              <a:t>problems that are under </a:t>
            </a:r>
            <a:r>
              <a:rPr lang="en-US" u="sng" dirty="0" smtClean="0"/>
              <a:t>control of </a:t>
            </a:r>
            <a:r>
              <a:rPr lang="en-US" u="sng" dirty="0"/>
              <a:t>managers</a:t>
            </a:r>
            <a:r>
              <a:rPr lang="en-US" dirty="0"/>
              <a:t>, such as program </a:t>
            </a:r>
            <a:r>
              <a:rPr lang="en-US" dirty="0" smtClean="0"/>
              <a:t>systems, training, pricing </a:t>
            </a:r>
            <a:r>
              <a:rPr lang="en-US" dirty="0"/>
              <a:t>and provision of information</a:t>
            </a:r>
            <a:r>
              <a:rPr lang="en-US" dirty="0" smtClean="0"/>
              <a:t>;</a:t>
            </a:r>
          </a:p>
          <a:p>
            <a:endParaRPr lang="en-US" dirty="0" smtClean="0"/>
          </a:p>
          <a:p>
            <a:pPr>
              <a:buNone/>
            </a:pPr>
            <a:endParaRPr lang="en-US" dirty="0"/>
          </a:p>
          <a:p>
            <a:pPr>
              <a:buFont typeface="Monotype Sorts" pitchFamily="-111" charset="2"/>
              <a:buNone/>
            </a:pPr>
            <a:endParaRPr lang="en-US" dirty="0"/>
          </a:p>
        </p:txBody>
      </p:sp>
      <p:sp>
        <p:nvSpPr>
          <p:cNvPr id="6" name="Slide Number Placeholder 5"/>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0878" y="266700"/>
            <a:ext cx="8177388" cy="1104900"/>
          </a:xfrm>
        </p:spPr>
        <p:txBody>
          <a:bodyPr/>
          <a:lstStyle/>
          <a:p>
            <a:r>
              <a:rPr lang="en-US" b="1" dirty="0"/>
              <a:t>Characteristics of OR- 2 </a:t>
            </a:r>
          </a:p>
        </p:txBody>
      </p:sp>
      <p:sp>
        <p:nvSpPr>
          <p:cNvPr id="11267" name="Content Placeholder 2"/>
          <p:cNvSpPr>
            <a:spLocks noGrp="1"/>
          </p:cNvSpPr>
          <p:nvPr>
            <p:ph idx="1"/>
          </p:nvPr>
        </p:nvSpPr>
        <p:spPr>
          <a:xfrm>
            <a:off x="390878" y="1371600"/>
            <a:ext cx="8256394" cy="4419600"/>
          </a:xfrm>
        </p:spPr>
        <p:txBody>
          <a:bodyPr/>
          <a:lstStyle/>
          <a:p>
            <a:r>
              <a:rPr lang="en-US" dirty="0"/>
              <a:t>It requires </a:t>
            </a:r>
            <a:r>
              <a:rPr lang="en-US" u="sng" dirty="0"/>
              <a:t>collaboration between managers and researchers</a:t>
            </a:r>
            <a:r>
              <a:rPr lang="en-US" dirty="0"/>
              <a:t> in identification of the research problem, development of the study design, implementation of the study and analysis and interpretation of results; </a:t>
            </a:r>
            <a:r>
              <a:rPr lang="en-US" dirty="0" smtClean="0"/>
              <a:t>and</a:t>
            </a:r>
          </a:p>
          <a:p>
            <a:endParaRPr lang="en-US" dirty="0" smtClean="0"/>
          </a:p>
          <a:p>
            <a:r>
              <a:rPr lang="en-US" dirty="0"/>
              <a:t>It succeeds only if the </a:t>
            </a:r>
            <a:r>
              <a:rPr lang="en-US" u="sng" dirty="0"/>
              <a:t>study results are used to make program decisions</a:t>
            </a:r>
            <a:r>
              <a:rPr lang="en-US" dirty="0"/>
              <a:t>; publication alone is not a valid indicator of successful OR.”</a:t>
            </a:r>
          </a:p>
          <a:p>
            <a:pPr algn="just"/>
            <a:endParaRPr lang="en-US" dirty="0"/>
          </a:p>
        </p:txBody>
      </p:sp>
      <p:sp>
        <p:nvSpPr>
          <p:cNvPr id="6" name="Slide Number Placeholder 5"/>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633206"/>
          </a:xfrm>
        </p:spPr>
        <p:txBody>
          <a:bodyPr>
            <a:normAutofit/>
          </a:bodyPr>
          <a:lstStyle/>
          <a:p>
            <a:r>
              <a:rPr lang="en-US" b="1" dirty="0" smtClean="0"/>
              <a:t>Program Problem</a:t>
            </a:r>
            <a:r>
              <a:rPr lang="en-US" dirty="0" smtClean="0"/>
              <a:t>: How to get more adolescents to use reproductive health clinic</a:t>
            </a:r>
          </a:p>
          <a:p>
            <a:r>
              <a:rPr lang="en-US" b="1" dirty="0" smtClean="0"/>
              <a:t>Managerial Factors</a:t>
            </a:r>
            <a:r>
              <a:rPr lang="en-US" dirty="0" smtClean="0"/>
              <a:t>: Price, hours, provider training…</a:t>
            </a:r>
          </a:p>
          <a:p>
            <a:r>
              <a:rPr lang="en-US" b="1" dirty="0" smtClean="0"/>
              <a:t>Output</a:t>
            </a:r>
            <a:r>
              <a:rPr lang="en-US" dirty="0" smtClean="0"/>
              <a:t>: More visits to clinic by adolescents</a:t>
            </a:r>
          </a:p>
          <a:p>
            <a:r>
              <a:rPr lang="en-US" b="1" dirty="0" smtClean="0"/>
              <a:t>Outcome</a:t>
            </a:r>
            <a:r>
              <a:rPr lang="en-US" dirty="0" smtClean="0"/>
              <a:t>: More contraceptive use</a:t>
            </a:r>
          </a:p>
          <a:p>
            <a:r>
              <a:rPr lang="en-US" b="1" dirty="0" smtClean="0"/>
              <a:t>Impact</a:t>
            </a:r>
            <a:r>
              <a:rPr lang="en-US" dirty="0" smtClean="0"/>
              <a:t>: Fewer unwanted pregnancies</a:t>
            </a:r>
          </a:p>
        </p:txBody>
      </p:sp>
      <p:sp>
        <p:nvSpPr>
          <p:cNvPr id="2" name="Title 1"/>
          <p:cNvSpPr>
            <a:spLocks noGrp="1"/>
          </p:cNvSpPr>
          <p:nvPr>
            <p:ph type="title"/>
          </p:nvPr>
        </p:nvSpPr>
        <p:spPr/>
        <p:txBody>
          <a:bodyPr>
            <a:normAutofit/>
          </a:bodyPr>
          <a:lstStyle/>
          <a:p>
            <a:r>
              <a:rPr lang="en-US" dirty="0" smtClean="0"/>
              <a:t>OR Access Problem - Example</a:t>
            </a:r>
          </a:p>
        </p:txBody>
      </p:sp>
      <p:sp>
        <p:nvSpPr>
          <p:cNvPr id="5" name="Slide Number Placeholder 4"/>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818866"/>
            <a:ext cx="7772400" cy="1829761"/>
          </a:xfrm>
        </p:spPr>
        <p:txBody>
          <a:bodyPr>
            <a:normAutofit/>
          </a:bodyPr>
          <a:lstStyle/>
          <a:p>
            <a:r>
              <a:rPr lang="en-US" dirty="0" smtClean="0"/>
              <a:t>Introduction to </a:t>
            </a:r>
            <a:r>
              <a:rPr lang="en-US" dirty="0" smtClean="0"/>
              <a:t/>
            </a:r>
            <a:br>
              <a:rPr lang="en-US" dirty="0" smtClean="0"/>
            </a:br>
            <a:r>
              <a:rPr lang="en-US" dirty="0" smtClean="0"/>
              <a:t>Operations </a:t>
            </a:r>
            <a:r>
              <a:rPr lang="en-US" dirty="0" smtClean="0"/>
              <a:t>Research </a:t>
            </a:r>
            <a:endParaRPr lang="en-US" dirty="0"/>
          </a:p>
        </p:txBody>
      </p:sp>
      <p:sp>
        <p:nvSpPr>
          <p:cNvPr id="5" name="Subtitle 4"/>
          <p:cNvSpPr>
            <a:spLocks noGrp="1"/>
          </p:cNvSpPr>
          <p:nvPr>
            <p:ph type="subTitle" idx="1"/>
          </p:nvPr>
        </p:nvSpPr>
        <p:spPr>
          <a:xfrm>
            <a:off x="249382" y="3208617"/>
            <a:ext cx="8208818" cy="1199704"/>
          </a:xfrm>
        </p:spPr>
        <p:txBody>
          <a:bodyPr>
            <a:noAutofit/>
          </a:bodyPr>
          <a:lstStyle/>
          <a:p>
            <a:pPr>
              <a:lnSpc>
                <a:spcPct val="90000"/>
              </a:lnSpc>
              <a:defRPr/>
            </a:pPr>
            <a:r>
              <a:rPr lang="en-US" sz="2400" i="1" dirty="0" smtClean="0"/>
              <a:t>Dr. </a:t>
            </a:r>
            <a:r>
              <a:rPr lang="en-US" sz="2400" i="1" dirty="0" err="1" smtClean="0"/>
              <a:t>Sumit</a:t>
            </a:r>
            <a:r>
              <a:rPr lang="en-US" sz="2400" i="1" dirty="0" smtClean="0"/>
              <a:t> Malhotra, </a:t>
            </a:r>
            <a:r>
              <a:rPr lang="en-US" sz="1600" i="1" dirty="0" smtClean="0"/>
              <a:t>MD</a:t>
            </a:r>
            <a:endParaRPr lang="en-US" sz="1600" i="1" dirty="0" smtClean="0"/>
          </a:p>
          <a:p>
            <a:pPr>
              <a:lnSpc>
                <a:spcPct val="90000"/>
              </a:lnSpc>
              <a:defRPr/>
            </a:pPr>
            <a:r>
              <a:rPr lang="en-US" sz="2400" dirty="0" smtClean="0"/>
              <a:t>Assistant Professor, Indian Institute of Public Health,</a:t>
            </a:r>
          </a:p>
          <a:p>
            <a:pPr>
              <a:lnSpc>
                <a:spcPct val="90000"/>
              </a:lnSpc>
              <a:defRPr/>
            </a:pPr>
            <a:r>
              <a:rPr lang="en-US" sz="2400" dirty="0" smtClean="0"/>
              <a:t>Public Health Foundation of </a:t>
            </a:r>
            <a:r>
              <a:rPr lang="en-US" sz="2400" dirty="0" smtClean="0"/>
              <a:t>India, </a:t>
            </a:r>
            <a:r>
              <a:rPr lang="en-US" sz="2400" dirty="0" smtClean="0"/>
              <a:t>New Delhi</a:t>
            </a:r>
            <a:endParaRPr lang="en-US" sz="2400" dirty="0"/>
          </a:p>
        </p:txBody>
      </p:sp>
      <p:sp>
        <p:nvSpPr>
          <p:cNvPr id="6" name="Slide Number Placeholder 5"/>
          <p:cNvSpPr>
            <a:spLocks noGrp="1"/>
          </p:cNvSpPr>
          <p:nvPr>
            <p:ph type="sldNum" sz="quarter" idx="4294967295"/>
          </p:nvPr>
        </p:nvSpPr>
        <p:spPr>
          <a:xfrm>
            <a:off x="8647272" y="6407944"/>
            <a:ext cx="365760" cy="365125"/>
          </a:xfrm>
          <a:prstGeom prst="rect">
            <a:avLst/>
          </a:prstGeom>
        </p:spPr>
        <p:txBody>
          <a:bodyPr/>
          <a:lstStyle/>
          <a:p>
            <a:fld id="{5D9C8248-44E7-BE46-A91A-75AB3850D2BC}"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08000" y="266700"/>
            <a:ext cx="8505032" cy="1104900"/>
          </a:xfrm>
        </p:spPr>
        <p:txBody>
          <a:bodyPr>
            <a:normAutofit/>
          </a:bodyPr>
          <a:lstStyle/>
          <a:p>
            <a:r>
              <a:rPr lang="en-US" b="1" dirty="0" smtClean="0"/>
              <a:t>OR</a:t>
            </a:r>
            <a:r>
              <a:rPr lang="en-US" dirty="0" smtClean="0"/>
              <a:t> is </a:t>
            </a:r>
            <a:r>
              <a:rPr lang="en-US" b="1" dirty="0" smtClean="0"/>
              <a:t>Not </a:t>
            </a:r>
            <a:r>
              <a:rPr lang="en-US" b="1" dirty="0"/>
              <a:t>Methodologically Defined</a:t>
            </a:r>
            <a:endParaRPr lang="en-US" dirty="0"/>
          </a:p>
        </p:txBody>
      </p:sp>
      <p:sp>
        <p:nvSpPr>
          <p:cNvPr id="29699" name="Content Placeholder 2"/>
          <p:cNvSpPr>
            <a:spLocks noGrp="1"/>
          </p:cNvSpPr>
          <p:nvPr>
            <p:ph idx="1"/>
          </p:nvPr>
        </p:nvSpPr>
        <p:spPr>
          <a:xfrm>
            <a:off x="508000" y="1676400"/>
            <a:ext cx="7493000" cy="4114800"/>
          </a:xfrm>
        </p:spPr>
        <p:txBody>
          <a:bodyPr/>
          <a:lstStyle/>
          <a:p>
            <a:r>
              <a:rPr lang="en-US" sz="2800" b="1" dirty="0"/>
              <a:t>Different methods used in OR studies:</a:t>
            </a:r>
          </a:p>
          <a:p>
            <a:pPr>
              <a:buFont typeface="Monotype Sorts" pitchFamily="-111" charset="2"/>
              <a:buNone/>
            </a:pPr>
            <a:r>
              <a:rPr lang="en-US" sz="2800" dirty="0"/>
              <a:t>           • Quantitative</a:t>
            </a:r>
          </a:p>
          <a:p>
            <a:pPr>
              <a:buFont typeface="Monotype Sorts" pitchFamily="-111" charset="2"/>
              <a:buNone/>
            </a:pPr>
            <a:r>
              <a:rPr lang="en-US" sz="2800" dirty="0"/>
              <a:t>           • </a:t>
            </a:r>
            <a:r>
              <a:rPr lang="en-US" sz="2800" dirty="0" smtClean="0"/>
              <a:t>Qualitative</a:t>
            </a:r>
          </a:p>
          <a:p>
            <a:pPr>
              <a:buFont typeface="Monotype Sorts" pitchFamily="-111" charset="2"/>
              <a:buNone/>
            </a:pPr>
            <a:endParaRPr lang="en-US" sz="2800" dirty="0"/>
          </a:p>
          <a:p>
            <a:pPr>
              <a:buFont typeface="Monotype Sorts" pitchFamily="-111" charset="2"/>
              <a:buNone/>
            </a:pPr>
            <a:r>
              <a:rPr lang="en-US" sz="2800" dirty="0"/>
              <a:t>           • Surveys</a:t>
            </a:r>
          </a:p>
          <a:p>
            <a:pPr>
              <a:buFont typeface="Monotype Sorts" pitchFamily="-111" charset="2"/>
              <a:buNone/>
            </a:pPr>
            <a:r>
              <a:rPr lang="en-US" sz="2800" dirty="0"/>
              <a:t>           • Experiments</a:t>
            </a:r>
          </a:p>
          <a:p>
            <a:pPr>
              <a:buFont typeface="Monotype Sorts" pitchFamily="-111" charset="2"/>
              <a:buNone/>
            </a:pPr>
            <a:r>
              <a:rPr lang="en-US" dirty="0"/>
              <a:t>           </a:t>
            </a:r>
          </a:p>
        </p:txBody>
      </p:sp>
      <p:sp>
        <p:nvSpPr>
          <p:cNvPr id="6" name="Slide Number Placeholder 5"/>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21</a:t>
            </a:fld>
            <a:endParaRPr lang="en-US"/>
          </a:p>
        </p:txBody>
      </p:sp>
      <p:sp>
        <p:nvSpPr>
          <p:cNvPr id="5" name="Title 4"/>
          <p:cNvSpPr>
            <a:spLocks noGrp="1"/>
          </p:cNvSpPr>
          <p:nvPr>
            <p:ph type="title"/>
          </p:nvPr>
        </p:nvSpPr>
        <p:spPr/>
        <p:txBody>
          <a:bodyPr>
            <a:normAutofit fontScale="90000"/>
          </a:bodyPr>
          <a:lstStyle/>
          <a:p>
            <a:r>
              <a:rPr lang="en-US" dirty="0" smtClean="0"/>
              <a:t>Does OR in public health requires complex modeling techniques?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1872"/>
            <a:ext cx="8555832" cy="4525963"/>
          </a:xfrm>
        </p:spPr>
        <p:txBody>
          <a:bodyPr>
            <a:normAutofit/>
          </a:bodyPr>
          <a:lstStyle/>
          <a:p>
            <a:r>
              <a:rPr lang="en-US" dirty="0" smtClean="0"/>
              <a:t>Improving </a:t>
            </a:r>
            <a:r>
              <a:rPr lang="en-US" dirty="0" smtClean="0"/>
              <a:t>effectiveness of medical interventions</a:t>
            </a:r>
            <a:endParaRPr lang="en-US" dirty="0" smtClean="0"/>
          </a:p>
          <a:p>
            <a:r>
              <a:rPr lang="en-US" dirty="0" smtClean="0"/>
              <a:t>Assessing feasibility in definite population or setting</a:t>
            </a:r>
          </a:p>
          <a:p>
            <a:r>
              <a:rPr lang="en-US" dirty="0" smtClean="0"/>
              <a:t>Advocating for policy change</a:t>
            </a:r>
          </a:p>
          <a:p>
            <a:pPr>
              <a:buNone/>
            </a:pPr>
            <a:endParaRPr lang="en-US" dirty="0"/>
          </a:p>
        </p:txBody>
      </p:sp>
      <p:sp>
        <p:nvSpPr>
          <p:cNvPr id="2" name="Title 1"/>
          <p:cNvSpPr>
            <a:spLocks noGrp="1"/>
          </p:cNvSpPr>
          <p:nvPr>
            <p:ph type="title"/>
          </p:nvPr>
        </p:nvSpPr>
        <p:spPr/>
        <p:txBody>
          <a:bodyPr>
            <a:normAutofit/>
          </a:bodyPr>
          <a:lstStyle/>
          <a:p>
            <a:r>
              <a:rPr lang="en-US" dirty="0" smtClean="0"/>
              <a:t>Examples </a:t>
            </a:r>
            <a:endParaRPr lang="en-US" dirty="0"/>
          </a:p>
        </p:txBody>
      </p:sp>
      <p:sp>
        <p:nvSpPr>
          <p:cNvPr id="4" name="Slide Number Placeholder 3"/>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457200" y="1637766"/>
          <a:ext cx="8190072" cy="3967163"/>
        </p:xfrm>
        <a:graphic>
          <a:graphicData uri="http://schemas.openxmlformats.org/drawingml/2006/table">
            <a:tbl>
              <a:tblPr firstRow="1" bandRow="1">
                <a:tableStyleId>{5C22544A-7EE6-4342-B048-85BDC9FD1C3A}</a:tableStyleId>
              </a:tblPr>
              <a:tblGrid>
                <a:gridCol w="1405467"/>
                <a:gridCol w="2421466"/>
                <a:gridCol w="2315621"/>
                <a:gridCol w="2047518"/>
              </a:tblGrid>
              <a:tr h="677320">
                <a:tc>
                  <a:txBody>
                    <a:bodyPr/>
                    <a:lstStyle/>
                    <a:p>
                      <a:r>
                        <a:rPr lang="en-US" dirty="0" smtClean="0"/>
                        <a:t>Author</a:t>
                      </a:r>
                      <a:endParaRPr lang="en-US" dirty="0"/>
                    </a:p>
                  </a:txBody>
                  <a:tcPr/>
                </a:tc>
                <a:tc>
                  <a:txBody>
                    <a:bodyPr/>
                    <a:lstStyle/>
                    <a:p>
                      <a:r>
                        <a:rPr lang="en-US" dirty="0" smtClean="0"/>
                        <a:t>Study description</a:t>
                      </a:r>
                      <a:endParaRPr lang="en-US" dirty="0"/>
                    </a:p>
                  </a:txBody>
                  <a:tcPr/>
                </a:tc>
                <a:tc>
                  <a:txBody>
                    <a:bodyPr/>
                    <a:lstStyle/>
                    <a:p>
                      <a:r>
                        <a:rPr lang="en-US" dirty="0" smtClean="0"/>
                        <a:t>Main Findings</a:t>
                      </a:r>
                      <a:endParaRPr lang="en-US" dirty="0"/>
                    </a:p>
                  </a:txBody>
                  <a:tcPr/>
                </a:tc>
                <a:tc>
                  <a:txBody>
                    <a:bodyPr/>
                    <a:lstStyle/>
                    <a:p>
                      <a:r>
                        <a:rPr lang="en-US" dirty="0" smtClean="0"/>
                        <a:t>Policy implications</a:t>
                      </a:r>
                      <a:endParaRPr lang="en-US" dirty="0"/>
                    </a:p>
                  </a:txBody>
                  <a:tcPr/>
                </a:tc>
              </a:tr>
              <a:tr h="3289843">
                <a:tc>
                  <a:txBody>
                    <a:bodyPr/>
                    <a:lstStyle/>
                    <a:p>
                      <a:r>
                        <a:rPr kumimoji="0" lang="en-US" sz="1800" kern="1200" baseline="0" dirty="0" smtClean="0">
                          <a:solidFill>
                            <a:schemeClr val="dk1"/>
                          </a:solidFill>
                          <a:latin typeface="+mn-lt"/>
                          <a:ea typeface="+mn-ea"/>
                          <a:cs typeface="+mn-cs"/>
                        </a:rPr>
                        <a:t>Zachariah et al</a:t>
                      </a:r>
                      <a:endParaRPr lang="en-US" dirty="0"/>
                    </a:p>
                  </a:txBody>
                  <a:tcPr/>
                </a:tc>
                <a:tc>
                  <a:txBody>
                    <a:bodyPr/>
                    <a:lstStyle/>
                    <a:p>
                      <a:r>
                        <a:rPr kumimoji="0" lang="en-US" sz="1800" kern="1200" baseline="0" dirty="0" smtClean="0">
                          <a:solidFill>
                            <a:schemeClr val="dk1"/>
                          </a:solidFill>
                          <a:latin typeface="+mn-lt"/>
                          <a:ea typeface="+mn-ea"/>
                          <a:cs typeface="+mn-cs"/>
                        </a:rPr>
                        <a:t>Payment for ARV drugs is associated with higher rate of patients lost to follow up than those offered free of charge therapy in Nairobi, Kenya</a:t>
                      </a:r>
                      <a:endParaRPr lang="en-US" dirty="0"/>
                    </a:p>
                  </a:txBody>
                  <a:tcPr/>
                </a:tc>
                <a:tc>
                  <a:txBody>
                    <a:bodyPr/>
                    <a:lstStyle/>
                    <a:p>
                      <a:r>
                        <a:rPr kumimoji="0" lang="en-US" sz="1800" kern="1200" baseline="0" dirty="0" smtClean="0">
                          <a:solidFill>
                            <a:schemeClr val="dk1"/>
                          </a:solidFill>
                          <a:latin typeface="+mn-lt"/>
                          <a:ea typeface="+mn-ea"/>
                          <a:cs typeface="+mn-cs"/>
                        </a:rPr>
                        <a:t>58% higher risk of loss to follow up associated with payment for ART; ART dose dilutions by patients who had to pay for ART</a:t>
                      </a:r>
                      <a:endParaRPr lang="en-US" dirty="0"/>
                    </a:p>
                  </a:txBody>
                  <a:tcPr/>
                </a:tc>
                <a:tc>
                  <a:txBody>
                    <a:bodyPr/>
                    <a:lstStyle/>
                    <a:p>
                      <a:r>
                        <a:rPr kumimoji="0" lang="en-US" sz="1800" kern="1200" baseline="0" dirty="0" smtClean="0">
                          <a:solidFill>
                            <a:schemeClr val="dk1"/>
                          </a:solidFill>
                          <a:latin typeface="+mn-lt"/>
                          <a:ea typeface="+mn-ea"/>
                          <a:cs typeface="+mn-cs"/>
                        </a:rPr>
                        <a:t>Detrimental effect of payment based therapy on outcomes, service began free of charge in hospitals</a:t>
                      </a:r>
                      <a:endParaRPr lang="en-US" dirty="0"/>
                    </a:p>
                  </a:txBody>
                  <a:tcPr/>
                </a:tc>
              </a:tr>
            </a:tbl>
          </a:graphicData>
        </a:graphic>
      </p:graphicFrame>
      <p:sp>
        <p:nvSpPr>
          <p:cNvPr id="4" name="Slide Number Placeholder 3"/>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23</a:t>
            </a:fld>
            <a:endParaRPr lang="en-US"/>
          </a:p>
        </p:txBody>
      </p:sp>
      <p:sp>
        <p:nvSpPr>
          <p:cNvPr id="2" name="Title 1"/>
          <p:cNvSpPr>
            <a:spLocks noGrp="1"/>
          </p:cNvSpPr>
          <p:nvPr>
            <p:ph type="title"/>
          </p:nvPr>
        </p:nvSpPr>
        <p:spPr/>
        <p:txBody>
          <a:bodyPr>
            <a:normAutofit fontScale="90000"/>
          </a:bodyPr>
          <a:lstStyle/>
          <a:p>
            <a:r>
              <a:rPr lang="en-US" dirty="0" smtClean="0"/>
              <a:t>Example – Improving </a:t>
            </a:r>
            <a:r>
              <a:rPr lang="en-US" dirty="0" smtClean="0"/>
              <a:t>effectiveness of medical interventions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457200" y="1637766"/>
          <a:ext cx="8190072" cy="3967163"/>
        </p:xfrm>
        <a:graphic>
          <a:graphicData uri="http://schemas.openxmlformats.org/drawingml/2006/table">
            <a:tbl>
              <a:tblPr firstRow="1" bandRow="1">
                <a:tableStyleId>{5C22544A-7EE6-4342-B048-85BDC9FD1C3A}</a:tableStyleId>
              </a:tblPr>
              <a:tblGrid>
                <a:gridCol w="1405467"/>
                <a:gridCol w="2421466"/>
                <a:gridCol w="2315621"/>
                <a:gridCol w="2047518"/>
              </a:tblGrid>
              <a:tr h="677320">
                <a:tc>
                  <a:txBody>
                    <a:bodyPr/>
                    <a:lstStyle/>
                    <a:p>
                      <a:r>
                        <a:rPr lang="en-US" dirty="0" smtClean="0"/>
                        <a:t>Author</a:t>
                      </a:r>
                      <a:endParaRPr lang="en-US" dirty="0"/>
                    </a:p>
                  </a:txBody>
                  <a:tcPr/>
                </a:tc>
                <a:tc>
                  <a:txBody>
                    <a:bodyPr/>
                    <a:lstStyle/>
                    <a:p>
                      <a:r>
                        <a:rPr lang="en-US" dirty="0" smtClean="0"/>
                        <a:t>Study description</a:t>
                      </a:r>
                      <a:endParaRPr lang="en-US" dirty="0"/>
                    </a:p>
                  </a:txBody>
                  <a:tcPr/>
                </a:tc>
                <a:tc>
                  <a:txBody>
                    <a:bodyPr/>
                    <a:lstStyle/>
                    <a:p>
                      <a:r>
                        <a:rPr lang="en-US" dirty="0" smtClean="0"/>
                        <a:t>Main Findings</a:t>
                      </a:r>
                      <a:endParaRPr lang="en-US" dirty="0"/>
                    </a:p>
                  </a:txBody>
                  <a:tcPr/>
                </a:tc>
                <a:tc>
                  <a:txBody>
                    <a:bodyPr/>
                    <a:lstStyle/>
                    <a:p>
                      <a:r>
                        <a:rPr lang="en-US" dirty="0" smtClean="0"/>
                        <a:t>Policy implications</a:t>
                      </a:r>
                      <a:endParaRPr lang="en-US" dirty="0"/>
                    </a:p>
                  </a:txBody>
                  <a:tcPr/>
                </a:tc>
              </a:tr>
              <a:tr h="3289843">
                <a:tc>
                  <a:txBody>
                    <a:bodyPr/>
                    <a:lstStyle/>
                    <a:p>
                      <a:r>
                        <a:rPr kumimoji="0" lang="en-US" sz="1800" kern="1200" baseline="0" dirty="0" err="1" smtClean="0">
                          <a:solidFill>
                            <a:schemeClr val="dk1"/>
                          </a:solidFill>
                          <a:latin typeface="+mn-lt"/>
                          <a:ea typeface="+mn-ea"/>
                          <a:cs typeface="+mn-cs"/>
                        </a:rPr>
                        <a:t>Bedelu</a:t>
                      </a:r>
                      <a:r>
                        <a:rPr kumimoji="0" lang="en-US" sz="1800" kern="1200" baseline="0" dirty="0" smtClean="0">
                          <a:solidFill>
                            <a:schemeClr val="dk1"/>
                          </a:solidFill>
                          <a:latin typeface="+mn-lt"/>
                          <a:ea typeface="+mn-ea"/>
                          <a:cs typeface="+mn-cs"/>
                        </a:rPr>
                        <a:t> et </a:t>
                      </a:r>
                      <a:r>
                        <a:rPr kumimoji="0" lang="en-US" sz="1800" kern="1200" baseline="0" dirty="0" smtClean="0">
                          <a:solidFill>
                            <a:schemeClr val="dk1"/>
                          </a:solidFill>
                          <a:latin typeface="+mn-lt"/>
                          <a:ea typeface="+mn-ea"/>
                          <a:cs typeface="+mn-cs"/>
                        </a:rPr>
                        <a:t>al</a:t>
                      </a:r>
                      <a:endParaRPr lang="en-US" dirty="0"/>
                    </a:p>
                  </a:txBody>
                  <a:tcPr/>
                </a:tc>
                <a:tc>
                  <a:txBody>
                    <a:bodyPr/>
                    <a:lstStyle/>
                    <a:p>
                      <a:r>
                        <a:rPr kumimoji="0" lang="en-US" sz="1800" kern="1200" baseline="0" dirty="0" smtClean="0">
                          <a:solidFill>
                            <a:schemeClr val="dk1"/>
                          </a:solidFill>
                          <a:latin typeface="+mn-lt"/>
                          <a:ea typeface="+mn-ea"/>
                          <a:cs typeface="+mn-cs"/>
                        </a:rPr>
                        <a:t>Descriptive report of a rural model of</a:t>
                      </a:r>
                    </a:p>
                    <a:p>
                      <a:r>
                        <a:rPr kumimoji="0" lang="en-US" sz="1800" kern="1200" baseline="0" dirty="0" smtClean="0">
                          <a:solidFill>
                            <a:schemeClr val="dk1"/>
                          </a:solidFill>
                          <a:latin typeface="+mn-lt"/>
                          <a:ea typeface="+mn-ea"/>
                          <a:cs typeface="+mn-cs"/>
                        </a:rPr>
                        <a:t>antiretroviral treatment</a:t>
                      </a:r>
                      <a:endParaRPr lang="en-US" dirty="0"/>
                    </a:p>
                  </a:txBody>
                  <a:tcPr/>
                </a:tc>
                <a:tc>
                  <a:txBody>
                    <a:bodyPr/>
                    <a:lstStyle/>
                    <a:p>
                      <a:r>
                        <a:rPr kumimoji="0" lang="en-US" sz="1800" kern="1200" baseline="0" dirty="0" smtClean="0">
                          <a:solidFill>
                            <a:schemeClr val="dk1"/>
                          </a:solidFill>
                          <a:latin typeface="+mn-lt"/>
                          <a:ea typeface="+mn-ea"/>
                          <a:cs typeface="+mn-cs"/>
                        </a:rPr>
                        <a:t>A </a:t>
                      </a:r>
                      <a:r>
                        <a:rPr kumimoji="0" lang="en-US" sz="1800" kern="1200" baseline="0" dirty="0" err="1" smtClean="0">
                          <a:solidFill>
                            <a:schemeClr val="dk1"/>
                          </a:solidFill>
                          <a:latin typeface="+mn-lt"/>
                          <a:ea typeface="+mn-ea"/>
                          <a:cs typeface="+mn-cs"/>
                        </a:rPr>
                        <a:t>decentralised</a:t>
                      </a:r>
                      <a:r>
                        <a:rPr kumimoji="0" lang="en-US" sz="1800" kern="1200" baseline="0" dirty="0" smtClean="0">
                          <a:solidFill>
                            <a:schemeClr val="dk1"/>
                          </a:solidFill>
                          <a:latin typeface="+mn-lt"/>
                          <a:ea typeface="+mn-ea"/>
                          <a:cs typeface="+mn-cs"/>
                        </a:rPr>
                        <a:t>, simplified model of antiretroviral</a:t>
                      </a:r>
                    </a:p>
                    <a:p>
                      <a:r>
                        <a:rPr kumimoji="0" lang="en-US" sz="1800" kern="1200" baseline="0" dirty="0" smtClean="0">
                          <a:solidFill>
                            <a:schemeClr val="dk1"/>
                          </a:solidFill>
                          <a:latin typeface="+mn-lt"/>
                          <a:ea typeface="+mn-ea"/>
                          <a:cs typeface="+mn-cs"/>
                        </a:rPr>
                        <a:t>therapy delivery based on nurses was feasible in</a:t>
                      </a:r>
                    </a:p>
                    <a:p>
                      <a:r>
                        <a:rPr kumimoji="0" lang="en-US" sz="1800" kern="1200" baseline="0" dirty="0" smtClean="0">
                          <a:solidFill>
                            <a:schemeClr val="dk1"/>
                          </a:solidFill>
                          <a:latin typeface="+mn-lt"/>
                          <a:ea typeface="+mn-ea"/>
                          <a:cs typeface="+mn-cs"/>
                        </a:rPr>
                        <a:t>rural South Africa</a:t>
                      </a:r>
                      <a:endParaRPr lang="en-US" dirty="0"/>
                    </a:p>
                  </a:txBody>
                  <a:tcPr/>
                </a:tc>
                <a:tc>
                  <a:txBody>
                    <a:bodyPr/>
                    <a:lstStyle/>
                    <a:p>
                      <a:r>
                        <a:rPr kumimoji="0" lang="en-US" sz="1800" kern="1200" baseline="0" dirty="0" smtClean="0">
                          <a:solidFill>
                            <a:schemeClr val="dk1"/>
                          </a:solidFill>
                          <a:latin typeface="+mn-lt"/>
                          <a:ea typeface="+mn-ea"/>
                          <a:cs typeface="+mn-cs"/>
                        </a:rPr>
                        <a:t>Led to policy change in allowing non-physician</a:t>
                      </a:r>
                    </a:p>
                    <a:p>
                      <a:r>
                        <a:rPr kumimoji="0" lang="en-US" sz="1800" kern="1200" baseline="0" dirty="0" smtClean="0">
                          <a:solidFill>
                            <a:schemeClr val="dk1"/>
                          </a:solidFill>
                          <a:latin typeface="+mn-lt"/>
                          <a:ea typeface="+mn-ea"/>
                          <a:cs typeface="+mn-cs"/>
                        </a:rPr>
                        <a:t>clinicians to administer antiretroviral therapy</a:t>
                      </a:r>
                      <a:endParaRPr lang="en-US" dirty="0"/>
                    </a:p>
                  </a:txBody>
                  <a:tcPr/>
                </a:tc>
              </a:tr>
            </a:tbl>
          </a:graphicData>
        </a:graphic>
      </p:graphicFrame>
      <p:sp>
        <p:nvSpPr>
          <p:cNvPr id="4" name="Slide Number Placeholder 3"/>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24</a:t>
            </a:fld>
            <a:endParaRPr lang="en-US"/>
          </a:p>
        </p:txBody>
      </p:sp>
      <p:sp>
        <p:nvSpPr>
          <p:cNvPr id="2" name="Title 1"/>
          <p:cNvSpPr>
            <a:spLocks noGrp="1"/>
          </p:cNvSpPr>
          <p:nvPr>
            <p:ph type="title"/>
          </p:nvPr>
        </p:nvSpPr>
        <p:spPr/>
        <p:txBody>
          <a:bodyPr>
            <a:normAutofit fontScale="90000"/>
          </a:bodyPr>
          <a:lstStyle/>
          <a:p>
            <a:r>
              <a:rPr lang="en-US" dirty="0" smtClean="0"/>
              <a:t>Example – Assessing </a:t>
            </a:r>
            <a:r>
              <a:rPr lang="en-US" dirty="0" smtClean="0"/>
              <a:t>feasibility </a:t>
            </a:r>
            <a:r>
              <a:rPr lang="en-US" dirty="0" smtClean="0"/>
              <a:t>in </a:t>
            </a:r>
            <a:r>
              <a:rPr lang="en-US" dirty="0" smtClean="0"/>
              <a:t>definite </a:t>
            </a:r>
            <a:r>
              <a:rPr lang="en-US" dirty="0" smtClean="0"/>
              <a:t>population or setting</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457200" y="1637766"/>
          <a:ext cx="8190072" cy="3967163"/>
        </p:xfrm>
        <a:graphic>
          <a:graphicData uri="http://schemas.openxmlformats.org/drawingml/2006/table">
            <a:tbl>
              <a:tblPr firstRow="1" bandRow="1">
                <a:tableStyleId>{5C22544A-7EE6-4342-B048-85BDC9FD1C3A}</a:tableStyleId>
              </a:tblPr>
              <a:tblGrid>
                <a:gridCol w="1405467"/>
                <a:gridCol w="2421466"/>
                <a:gridCol w="2315621"/>
                <a:gridCol w="2047518"/>
              </a:tblGrid>
              <a:tr h="677320">
                <a:tc>
                  <a:txBody>
                    <a:bodyPr/>
                    <a:lstStyle/>
                    <a:p>
                      <a:r>
                        <a:rPr lang="en-US" dirty="0" smtClean="0"/>
                        <a:t>Author</a:t>
                      </a:r>
                      <a:endParaRPr lang="en-US" dirty="0"/>
                    </a:p>
                  </a:txBody>
                  <a:tcPr/>
                </a:tc>
                <a:tc>
                  <a:txBody>
                    <a:bodyPr/>
                    <a:lstStyle/>
                    <a:p>
                      <a:r>
                        <a:rPr lang="en-US" dirty="0" smtClean="0"/>
                        <a:t>Study description</a:t>
                      </a:r>
                      <a:endParaRPr lang="en-US" dirty="0"/>
                    </a:p>
                  </a:txBody>
                  <a:tcPr/>
                </a:tc>
                <a:tc>
                  <a:txBody>
                    <a:bodyPr/>
                    <a:lstStyle/>
                    <a:p>
                      <a:r>
                        <a:rPr lang="en-US" dirty="0" smtClean="0"/>
                        <a:t>Main Findings</a:t>
                      </a:r>
                      <a:endParaRPr lang="en-US" dirty="0"/>
                    </a:p>
                  </a:txBody>
                  <a:tcPr/>
                </a:tc>
                <a:tc>
                  <a:txBody>
                    <a:bodyPr/>
                    <a:lstStyle/>
                    <a:p>
                      <a:r>
                        <a:rPr lang="en-US" dirty="0" smtClean="0"/>
                        <a:t>Policy implications</a:t>
                      </a:r>
                      <a:endParaRPr lang="en-US" dirty="0"/>
                    </a:p>
                  </a:txBody>
                  <a:tcPr/>
                </a:tc>
              </a:tr>
              <a:tr h="3289843">
                <a:tc>
                  <a:txBody>
                    <a:bodyPr/>
                    <a:lstStyle/>
                    <a:p>
                      <a:r>
                        <a:rPr kumimoji="0" lang="en-US" sz="1800" kern="1200" baseline="0" dirty="0" smtClean="0">
                          <a:solidFill>
                            <a:schemeClr val="dk1"/>
                          </a:solidFill>
                          <a:latin typeface="+mn-lt"/>
                          <a:ea typeface="+mn-ea"/>
                          <a:cs typeface="+mn-cs"/>
                        </a:rPr>
                        <a:t>Van </a:t>
                      </a:r>
                      <a:r>
                        <a:rPr kumimoji="0" lang="en-US" sz="1800" kern="1200" baseline="0" dirty="0" err="1" smtClean="0">
                          <a:solidFill>
                            <a:schemeClr val="dk1"/>
                          </a:solidFill>
                          <a:latin typeface="+mn-lt"/>
                          <a:ea typeface="+mn-ea"/>
                          <a:cs typeface="+mn-cs"/>
                        </a:rPr>
                        <a:t>Griensven</a:t>
                      </a:r>
                      <a:r>
                        <a:rPr kumimoji="0" lang="en-US" sz="1800" kern="1200" baseline="0" dirty="0" smtClean="0">
                          <a:solidFill>
                            <a:schemeClr val="dk1"/>
                          </a:solidFill>
                          <a:latin typeface="+mn-lt"/>
                          <a:ea typeface="+mn-ea"/>
                          <a:cs typeface="+mn-cs"/>
                        </a:rPr>
                        <a:t> et al</a:t>
                      </a:r>
                      <a:endParaRPr lang="en-US" dirty="0"/>
                    </a:p>
                  </a:txBody>
                  <a:tcPr/>
                </a:tc>
                <a:tc>
                  <a:txBody>
                    <a:bodyPr/>
                    <a:lstStyle/>
                    <a:p>
                      <a:r>
                        <a:rPr kumimoji="0" lang="en-US" sz="1800" kern="1200" baseline="0" dirty="0" smtClean="0">
                          <a:solidFill>
                            <a:schemeClr val="dk1"/>
                          </a:solidFill>
                          <a:latin typeface="+mn-lt"/>
                          <a:ea typeface="+mn-ea"/>
                          <a:cs typeface="+mn-cs"/>
                        </a:rPr>
                        <a:t>High prevalence of </a:t>
                      </a:r>
                      <a:r>
                        <a:rPr kumimoji="0" lang="en-US" sz="1800" kern="1200" baseline="0" dirty="0" err="1" smtClean="0">
                          <a:solidFill>
                            <a:schemeClr val="dk1"/>
                          </a:solidFill>
                          <a:latin typeface="+mn-lt"/>
                          <a:ea typeface="+mn-ea"/>
                          <a:cs typeface="+mn-cs"/>
                        </a:rPr>
                        <a:t>lipoatrophy</a:t>
                      </a:r>
                      <a:r>
                        <a:rPr kumimoji="0" lang="en-US" sz="1800" kern="1200" baseline="0" dirty="0" smtClean="0">
                          <a:solidFill>
                            <a:schemeClr val="dk1"/>
                          </a:solidFill>
                          <a:latin typeface="+mn-lt"/>
                          <a:ea typeface="+mn-ea"/>
                          <a:cs typeface="+mn-cs"/>
                        </a:rPr>
                        <a:t> among patients on </a:t>
                      </a:r>
                      <a:r>
                        <a:rPr kumimoji="0" lang="en-US" sz="1800" kern="1200" baseline="0" dirty="0" err="1" smtClean="0">
                          <a:solidFill>
                            <a:schemeClr val="dk1"/>
                          </a:solidFill>
                          <a:latin typeface="+mn-lt"/>
                          <a:ea typeface="+mn-ea"/>
                          <a:cs typeface="+mn-cs"/>
                        </a:rPr>
                        <a:t>Stavudine</a:t>
                      </a:r>
                      <a:r>
                        <a:rPr kumimoji="0" lang="en-US" sz="1800" kern="1200" baseline="0" dirty="0" smtClean="0">
                          <a:solidFill>
                            <a:schemeClr val="dk1"/>
                          </a:solidFill>
                          <a:latin typeface="+mn-lt"/>
                          <a:ea typeface="+mn-ea"/>
                          <a:cs typeface="+mn-cs"/>
                        </a:rPr>
                        <a:t> containing first line ART in Rwanda</a:t>
                      </a:r>
                      <a:endParaRPr kumimoji="0" lang="en-US" sz="1800" kern="1200" baseline="0" dirty="0" smtClean="0">
                        <a:solidFill>
                          <a:schemeClr val="dk1"/>
                        </a:solidFill>
                        <a:latin typeface="+mn-lt"/>
                        <a:ea typeface="+mn-ea"/>
                        <a:cs typeface="+mn-cs"/>
                      </a:endParaRPr>
                    </a:p>
                    <a:p>
                      <a:endParaRPr kumimoji="0" lang="en-US" sz="1800" kern="1200" baseline="0" dirty="0" smtClean="0">
                        <a:solidFill>
                          <a:schemeClr val="dk1"/>
                        </a:solidFill>
                        <a:latin typeface="+mn-lt"/>
                        <a:ea typeface="+mn-ea"/>
                        <a:cs typeface="+mn-cs"/>
                      </a:endParaRPr>
                    </a:p>
                  </a:txBody>
                  <a:tcPr/>
                </a:tc>
                <a:tc>
                  <a:txBody>
                    <a:bodyPr/>
                    <a:lstStyle/>
                    <a:p>
                      <a:r>
                        <a:rPr kumimoji="0" lang="en-US" sz="1800" kern="1200" baseline="0" dirty="0" smtClean="0">
                          <a:solidFill>
                            <a:schemeClr val="dk1"/>
                          </a:solidFill>
                          <a:latin typeface="+mn-lt"/>
                          <a:ea typeface="+mn-ea"/>
                          <a:cs typeface="+mn-cs"/>
                        </a:rPr>
                        <a:t>Showed that </a:t>
                      </a:r>
                      <a:r>
                        <a:rPr kumimoji="0" lang="en-US" sz="1800" kern="1200" baseline="0" dirty="0" err="1" smtClean="0">
                          <a:solidFill>
                            <a:schemeClr val="dk1"/>
                          </a:solidFill>
                          <a:latin typeface="+mn-lt"/>
                          <a:ea typeface="+mn-ea"/>
                          <a:cs typeface="+mn-cs"/>
                        </a:rPr>
                        <a:t>lipoatrophy</a:t>
                      </a:r>
                      <a:r>
                        <a:rPr kumimoji="0" lang="en-US" sz="1800" kern="1200" baseline="0" dirty="0" smtClean="0">
                          <a:solidFill>
                            <a:schemeClr val="dk1"/>
                          </a:solidFill>
                          <a:latin typeface="+mn-lt"/>
                          <a:ea typeface="+mn-ea"/>
                          <a:cs typeface="+mn-cs"/>
                        </a:rPr>
                        <a:t> was an important complication of WHO recommended first line ART regimens</a:t>
                      </a:r>
                      <a:endParaRPr lang="en-US" dirty="0"/>
                    </a:p>
                  </a:txBody>
                  <a:tcPr/>
                </a:tc>
                <a:tc>
                  <a:txBody>
                    <a:bodyPr/>
                    <a:lstStyle/>
                    <a:p>
                      <a:r>
                        <a:rPr kumimoji="0" lang="en-US" sz="1800" kern="1200" baseline="0" dirty="0" smtClean="0">
                          <a:solidFill>
                            <a:schemeClr val="dk1"/>
                          </a:solidFill>
                          <a:latin typeface="+mn-lt"/>
                          <a:ea typeface="+mn-ea"/>
                          <a:cs typeface="+mn-cs"/>
                        </a:rPr>
                        <a:t>Highlighted the urgent need for access to more affordable  and less toxic ART regimens in Africa</a:t>
                      </a:r>
                      <a:endParaRPr lang="en-US" dirty="0" smtClean="0"/>
                    </a:p>
                    <a:p>
                      <a:endParaRPr lang="en-US" dirty="0"/>
                    </a:p>
                  </a:txBody>
                  <a:tcPr/>
                </a:tc>
              </a:tr>
            </a:tbl>
          </a:graphicData>
        </a:graphic>
      </p:graphicFrame>
      <p:sp>
        <p:nvSpPr>
          <p:cNvPr id="4" name="Slide Number Placeholder 3"/>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25</a:t>
            </a:fld>
            <a:endParaRPr lang="en-US"/>
          </a:p>
        </p:txBody>
      </p:sp>
      <p:sp>
        <p:nvSpPr>
          <p:cNvPr id="2" name="Title 1"/>
          <p:cNvSpPr>
            <a:spLocks noGrp="1"/>
          </p:cNvSpPr>
          <p:nvPr>
            <p:ph type="title"/>
          </p:nvPr>
        </p:nvSpPr>
        <p:spPr/>
        <p:txBody>
          <a:bodyPr>
            <a:normAutofit fontScale="90000"/>
          </a:bodyPr>
          <a:lstStyle/>
          <a:p>
            <a:r>
              <a:rPr lang="en-US" dirty="0" smtClean="0"/>
              <a:t>Example – Advocating for policy change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445641" y="266700"/>
            <a:ext cx="8698359" cy="1104900"/>
          </a:xfrm>
        </p:spPr>
        <p:txBody>
          <a:bodyPr>
            <a:normAutofit/>
          </a:bodyPr>
          <a:lstStyle/>
          <a:p>
            <a:r>
              <a:rPr lang="en-US" b="1" dirty="0" smtClean="0"/>
              <a:t>Examples for contemplation: </a:t>
            </a:r>
            <a:r>
              <a:rPr lang="en-US" dirty="0"/>
              <a:t>A</a:t>
            </a:r>
            <a:r>
              <a:rPr lang="en-US" b="1" dirty="0" smtClean="0"/>
              <a:t>ccess</a:t>
            </a:r>
            <a:endParaRPr lang="en-US" b="1" dirty="0"/>
          </a:p>
        </p:txBody>
      </p:sp>
      <p:sp>
        <p:nvSpPr>
          <p:cNvPr id="20483" name="Content Placeholder 4"/>
          <p:cNvSpPr>
            <a:spLocks noGrp="1"/>
          </p:cNvSpPr>
          <p:nvPr>
            <p:ph idx="1"/>
          </p:nvPr>
        </p:nvSpPr>
        <p:spPr>
          <a:xfrm>
            <a:off x="445641" y="1447800"/>
            <a:ext cx="8461292" cy="4724400"/>
          </a:xfrm>
        </p:spPr>
        <p:txBody>
          <a:bodyPr>
            <a:normAutofit/>
          </a:bodyPr>
          <a:lstStyle/>
          <a:p>
            <a:r>
              <a:rPr lang="en-US" dirty="0"/>
              <a:t>Low coverage</a:t>
            </a:r>
          </a:p>
          <a:p>
            <a:r>
              <a:rPr lang="en-US" dirty="0"/>
              <a:t>Failure to scale-up</a:t>
            </a:r>
          </a:p>
          <a:p>
            <a:r>
              <a:rPr lang="en-US" dirty="0"/>
              <a:t>Equity issues such as not reaching the poor, </a:t>
            </a:r>
            <a:r>
              <a:rPr lang="en-US" dirty="0" smtClean="0"/>
              <a:t>those living </a:t>
            </a:r>
            <a:r>
              <a:rPr lang="en-US" dirty="0"/>
              <a:t>in remote areas, the marginalized, women</a:t>
            </a:r>
            <a:r>
              <a:rPr lang="en-US" dirty="0" smtClean="0"/>
              <a:t>, children</a:t>
            </a:r>
            <a:r>
              <a:rPr lang="en-US" dirty="0"/>
              <a:t>, adolescents</a:t>
            </a:r>
          </a:p>
          <a:p>
            <a:r>
              <a:rPr lang="en-US" dirty="0"/>
              <a:t>Not reaching those who are stigmatized</a:t>
            </a:r>
          </a:p>
          <a:p>
            <a:r>
              <a:rPr lang="en-US" dirty="0"/>
              <a:t>Insufficient staffing - may need to look at task  shifting approaches, e.g., use of community workers.</a:t>
            </a:r>
          </a:p>
        </p:txBody>
      </p:sp>
      <p:sp>
        <p:nvSpPr>
          <p:cNvPr id="6" name="Slide Number Placeholder 5"/>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4769" y="266700"/>
            <a:ext cx="8112504" cy="1104900"/>
          </a:xfrm>
        </p:spPr>
        <p:txBody>
          <a:bodyPr>
            <a:normAutofit fontScale="90000"/>
          </a:bodyPr>
          <a:lstStyle/>
          <a:p>
            <a:r>
              <a:rPr lang="en-US" dirty="0" smtClean="0"/>
              <a:t>Examples for contemplation</a:t>
            </a:r>
            <a:r>
              <a:rPr lang="en-US" b="1" dirty="0" smtClean="0"/>
              <a:t>: </a:t>
            </a:r>
            <a:r>
              <a:rPr lang="en-US" dirty="0"/>
              <a:t>Q</a:t>
            </a:r>
            <a:r>
              <a:rPr lang="en-US" b="1" dirty="0" smtClean="0"/>
              <a:t>uality </a:t>
            </a:r>
            <a:r>
              <a:rPr lang="en-US" b="1" dirty="0"/>
              <a:t>issues</a:t>
            </a:r>
          </a:p>
        </p:txBody>
      </p:sp>
      <p:sp>
        <p:nvSpPr>
          <p:cNvPr id="21507" name="Content Placeholder 2"/>
          <p:cNvSpPr>
            <a:spLocks noGrp="1"/>
          </p:cNvSpPr>
          <p:nvPr>
            <p:ph idx="1"/>
          </p:nvPr>
        </p:nvSpPr>
        <p:spPr>
          <a:xfrm>
            <a:off x="534768" y="1676400"/>
            <a:ext cx="8372166" cy="4114800"/>
          </a:xfrm>
        </p:spPr>
        <p:txBody>
          <a:bodyPr/>
          <a:lstStyle/>
          <a:p>
            <a:r>
              <a:rPr lang="en-US" dirty="0"/>
              <a:t>Poor quality of services and target groups </a:t>
            </a:r>
            <a:r>
              <a:rPr lang="en-US" dirty="0" smtClean="0"/>
              <a:t>avoiding the </a:t>
            </a:r>
            <a:r>
              <a:rPr lang="en-US" dirty="0"/>
              <a:t>service</a:t>
            </a:r>
          </a:p>
          <a:p>
            <a:r>
              <a:rPr lang="en-US" dirty="0"/>
              <a:t>Poor diagnostic and dispensing services</a:t>
            </a:r>
          </a:p>
          <a:p>
            <a:r>
              <a:rPr lang="en-US" dirty="0"/>
              <a:t>Other technical problems</a:t>
            </a:r>
          </a:p>
          <a:p>
            <a:r>
              <a:rPr lang="en-US" dirty="0"/>
              <a:t>Poor information/education/communication (IEC) programs</a:t>
            </a:r>
          </a:p>
          <a:p>
            <a:r>
              <a:rPr lang="en-US" dirty="0"/>
              <a:t>No job aids or poor use of them</a:t>
            </a:r>
          </a:p>
          <a:p>
            <a:r>
              <a:rPr lang="en-US" dirty="0"/>
              <a:t>Poor referral systems</a:t>
            </a:r>
          </a:p>
        </p:txBody>
      </p:sp>
      <p:sp>
        <p:nvSpPr>
          <p:cNvPr id="6" name="Slide Number Placeholder 5"/>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1616" y="266700"/>
            <a:ext cx="8542384" cy="1104900"/>
          </a:xfrm>
        </p:spPr>
        <p:txBody>
          <a:bodyPr>
            <a:normAutofit fontScale="90000"/>
          </a:bodyPr>
          <a:lstStyle/>
          <a:p>
            <a:r>
              <a:rPr lang="en-US" dirty="0" smtClean="0"/>
              <a:t>Examples for contemplation </a:t>
            </a:r>
            <a:r>
              <a:rPr lang="en-US" b="1" dirty="0" smtClean="0"/>
              <a:t>: </a:t>
            </a:r>
            <a:r>
              <a:rPr lang="en-US" b="1" dirty="0"/>
              <a:t>Managerial issues</a:t>
            </a:r>
          </a:p>
        </p:txBody>
      </p:sp>
      <p:sp>
        <p:nvSpPr>
          <p:cNvPr id="22531" name="Content Placeholder 2"/>
          <p:cNvSpPr>
            <a:spLocks noGrp="1"/>
          </p:cNvSpPr>
          <p:nvPr>
            <p:ph idx="1"/>
          </p:nvPr>
        </p:nvSpPr>
        <p:spPr>
          <a:xfrm>
            <a:off x="601616" y="1805030"/>
            <a:ext cx="8045656" cy="4114800"/>
          </a:xfrm>
        </p:spPr>
        <p:txBody>
          <a:bodyPr/>
          <a:lstStyle/>
          <a:p>
            <a:r>
              <a:rPr lang="en-US" dirty="0"/>
              <a:t>Poor adherence to policy recommendations</a:t>
            </a:r>
            <a:endParaRPr lang="en-US" dirty="0" smtClean="0"/>
          </a:p>
          <a:p>
            <a:r>
              <a:rPr lang="en-US" dirty="0" smtClean="0"/>
              <a:t>Poor </a:t>
            </a:r>
            <a:r>
              <a:rPr lang="en-US" dirty="0"/>
              <a:t>record-keeping and reporting, M&amp;E</a:t>
            </a:r>
            <a:endParaRPr lang="en-US" dirty="0" smtClean="0"/>
          </a:p>
          <a:p>
            <a:r>
              <a:rPr lang="en-US" dirty="0" smtClean="0"/>
              <a:t>Poor </a:t>
            </a:r>
            <a:r>
              <a:rPr lang="en-US" dirty="0"/>
              <a:t>information dissemination</a:t>
            </a:r>
          </a:p>
          <a:p>
            <a:r>
              <a:rPr lang="en-US" dirty="0"/>
              <a:t>Interaction or competition with other </a:t>
            </a:r>
            <a:r>
              <a:rPr lang="en-US" dirty="0" smtClean="0"/>
              <a:t>interventions for </a:t>
            </a:r>
            <a:r>
              <a:rPr lang="en-US" dirty="0"/>
              <a:t>other diseases</a:t>
            </a:r>
          </a:p>
          <a:p>
            <a:r>
              <a:rPr lang="en-US" dirty="0"/>
              <a:t>Marketing and advocacy</a:t>
            </a:r>
          </a:p>
        </p:txBody>
      </p:sp>
      <p:sp>
        <p:nvSpPr>
          <p:cNvPr id="6" name="Slide Number Placeholder 5"/>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46180" y="422688"/>
            <a:ext cx="8497820" cy="1104900"/>
          </a:xfrm>
        </p:spPr>
        <p:txBody>
          <a:bodyPr>
            <a:normAutofit fontScale="90000"/>
          </a:bodyPr>
          <a:lstStyle/>
          <a:p>
            <a:r>
              <a:rPr lang="en-US" dirty="0" smtClean="0"/>
              <a:t>Examples for contemplation:  Delivery System at </a:t>
            </a:r>
            <a:r>
              <a:rPr lang="en-US" dirty="0"/>
              <a:t>Community/ </a:t>
            </a:r>
            <a:r>
              <a:rPr lang="en-US" dirty="0" smtClean="0"/>
              <a:t>Individual level</a:t>
            </a:r>
            <a:endParaRPr lang="en-US" dirty="0"/>
          </a:p>
        </p:txBody>
      </p:sp>
      <p:sp>
        <p:nvSpPr>
          <p:cNvPr id="23555" name="Content Placeholder 2"/>
          <p:cNvSpPr>
            <a:spLocks noGrp="1"/>
          </p:cNvSpPr>
          <p:nvPr>
            <p:ph idx="1"/>
          </p:nvPr>
        </p:nvSpPr>
        <p:spPr>
          <a:xfrm>
            <a:off x="646180" y="1988376"/>
            <a:ext cx="8001092" cy="4114800"/>
          </a:xfrm>
        </p:spPr>
        <p:txBody>
          <a:bodyPr/>
          <a:lstStyle/>
          <a:p>
            <a:r>
              <a:rPr lang="en-US" dirty="0"/>
              <a:t>Levels of household income that influence affordability</a:t>
            </a:r>
          </a:p>
          <a:p>
            <a:r>
              <a:rPr lang="en-US" dirty="0"/>
              <a:t>Stigma</a:t>
            </a:r>
          </a:p>
          <a:p>
            <a:r>
              <a:rPr lang="en-US" dirty="0"/>
              <a:t>Other participation barriers</a:t>
            </a:r>
          </a:p>
          <a:p>
            <a:r>
              <a:rPr lang="en-US" dirty="0"/>
              <a:t>Perceptions and misperceptions</a:t>
            </a:r>
          </a:p>
        </p:txBody>
      </p:sp>
      <p:sp>
        <p:nvSpPr>
          <p:cNvPr id="6" name="Slide Number Placeholder 5"/>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the session</a:t>
            </a:r>
            <a:endParaRPr lang="en-US" dirty="0"/>
          </a:p>
        </p:txBody>
      </p:sp>
      <p:sp>
        <p:nvSpPr>
          <p:cNvPr id="3" name="Content Placeholder 2"/>
          <p:cNvSpPr>
            <a:spLocks noGrp="1"/>
          </p:cNvSpPr>
          <p:nvPr>
            <p:ph idx="1"/>
          </p:nvPr>
        </p:nvSpPr>
        <p:spPr>
          <a:xfrm>
            <a:off x="923925" y="1600200"/>
            <a:ext cx="8220075" cy="3962400"/>
          </a:xfrm>
        </p:spPr>
        <p:txBody>
          <a:bodyPr/>
          <a:lstStyle/>
          <a:p>
            <a:r>
              <a:rPr lang="en-US" dirty="0" smtClean="0"/>
              <a:t>To understand the relevance of operations research in HIV/AIDS programs</a:t>
            </a:r>
          </a:p>
          <a:p>
            <a:pPr>
              <a:buNone/>
            </a:pPr>
            <a:endParaRPr lang="en-US" dirty="0" smtClean="0"/>
          </a:p>
          <a:p>
            <a:r>
              <a:rPr lang="en-US" dirty="0" smtClean="0"/>
              <a:t>To know what OR is? What is OR cycle?</a:t>
            </a:r>
          </a:p>
          <a:p>
            <a:endParaRPr lang="en-US" dirty="0" smtClean="0"/>
          </a:p>
          <a:p>
            <a:pPr>
              <a:buNone/>
            </a:pPr>
            <a:endParaRPr lang="en-US" dirty="0" smtClean="0"/>
          </a:p>
          <a:p>
            <a:r>
              <a:rPr lang="en-US" dirty="0" smtClean="0"/>
              <a:t>To be familiar with designs </a:t>
            </a:r>
            <a:r>
              <a:rPr lang="en-US" dirty="0" smtClean="0"/>
              <a:t>commonly </a:t>
            </a:r>
            <a:r>
              <a:rPr lang="en-US" dirty="0" smtClean="0"/>
              <a:t>used in OR.</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219" y="1587597"/>
            <a:ext cx="8229600" cy="1487327"/>
          </a:xfrm>
        </p:spPr>
        <p:txBody>
          <a:bodyPr>
            <a:normAutofit/>
          </a:bodyPr>
          <a:lstStyle/>
          <a:p>
            <a:r>
              <a:rPr lang="en-US" sz="3200" dirty="0" smtClean="0"/>
              <a:t>OR is successful </a:t>
            </a:r>
            <a:r>
              <a:rPr lang="en-US" sz="3200" i="1" u="sng" dirty="0" smtClean="0"/>
              <a:t>only</a:t>
            </a:r>
            <a:r>
              <a:rPr lang="en-US" sz="3200" i="1" dirty="0" smtClean="0"/>
              <a:t> if the results are used to make program decisions</a:t>
            </a:r>
            <a:endParaRPr lang="en-US" sz="3200" dirty="0" smtClean="0"/>
          </a:p>
        </p:txBody>
      </p:sp>
      <p:sp>
        <p:nvSpPr>
          <p:cNvPr id="5" name="Content Placeholder 2"/>
          <p:cNvSpPr txBox="1">
            <a:spLocks/>
          </p:cNvSpPr>
          <p:nvPr/>
        </p:nvSpPr>
        <p:spPr>
          <a:xfrm>
            <a:off x="459219" y="3609694"/>
            <a:ext cx="8229600" cy="121994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Published papers are </a:t>
            </a:r>
            <a:r>
              <a:rPr kumimoji="0" lang="en-US" sz="3200" b="0" i="1" u="sng" strike="noStrike" kern="1200" cap="none" spc="0" normalizeH="0" baseline="0" noProof="0" dirty="0" smtClean="0">
                <a:ln>
                  <a:noFill/>
                </a:ln>
                <a:solidFill>
                  <a:schemeClr val="tx1"/>
                </a:solidFill>
                <a:effectLst/>
                <a:uLnTx/>
                <a:uFillTx/>
                <a:latin typeface="+mn-lt"/>
                <a:ea typeface="+mn-ea"/>
                <a:cs typeface="+mn-cs"/>
              </a:rPr>
              <a:t>not</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 valid indicators of OR success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r>
              <a:rPr lang="en-US" b="1" dirty="0"/>
              <a:t>Steps in the OR Process- Nut shell</a:t>
            </a:r>
            <a:endParaRPr lang="en-US" dirty="0"/>
          </a:p>
        </p:txBody>
      </p:sp>
      <p:sp>
        <p:nvSpPr>
          <p:cNvPr id="40963" name="Content Placeholder 2"/>
          <p:cNvSpPr>
            <a:spLocks noGrp="1"/>
          </p:cNvSpPr>
          <p:nvPr>
            <p:ph idx="1"/>
          </p:nvPr>
        </p:nvSpPr>
        <p:spPr/>
        <p:txBody>
          <a:bodyPr/>
          <a:lstStyle/>
          <a:p>
            <a:r>
              <a:rPr lang="en-US" dirty="0"/>
              <a:t>Identify the problem</a:t>
            </a:r>
          </a:p>
          <a:p>
            <a:r>
              <a:rPr lang="en-US" dirty="0"/>
              <a:t>Generate solutions</a:t>
            </a:r>
          </a:p>
          <a:p>
            <a:r>
              <a:rPr lang="en-US" dirty="0"/>
              <a:t>Test intervention to solve the problem</a:t>
            </a:r>
          </a:p>
          <a:p>
            <a:r>
              <a:rPr lang="en-US" dirty="0"/>
              <a:t>Ensure results are used </a:t>
            </a:r>
          </a:p>
          <a:p>
            <a:r>
              <a:rPr lang="en-US" dirty="0"/>
              <a:t>Disseminate </a:t>
            </a:r>
            <a:r>
              <a:rPr lang="en-US" dirty="0" smtClean="0"/>
              <a:t>results</a:t>
            </a:r>
          </a:p>
          <a:p>
            <a:endParaRPr lang="en-US" dirty="0" smtClean="0"/>
          </a:p>
          <a:p>
            <a:pPr>
              <a:buNone/>
            </a:pPr>
            <a:r>
              <a:rPr lang="en-US" i="1" dirty="0" smtClean="0"/>
              <a:t>Context</a:t>
            </a:r>
            <a:r>
              <a:rPr lang="en-US" i="1" dirty="0" smtClean="0"/>
              <a:t>: Programs</a:t>
            </a:r>
            <a:endParaRPr lang="en-US" i="1" dirty="0"/>
          </a:p>
          <a:p>
            <a:endParaRPr lang="en-US" dirty="0"/>
          </a:p>
        </p:txBody>
      </p:sp>
      <p:sp>
        <p:nvSpPr>
          <p:cNvPr id="6" name="Slide Number Placeholder 5"/>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0878" y="-121240"/>
            <a:ext cx="7974188" cy="1104900"/>
          </a:xfrm>
        </p:spPr>
        <p:txBody>
          <a:bodyPr/>
          <a:lstStyle/>
          <a:p>
            <a:r>
              <a:rPr lang="en-US" b="1" dirty="0" smtClean="0"/>
              <a:t>Types of OR</a:t>
            </a:r>
          </a:p>
        </p:txBody>
      </p:sp>
      <p:sp>
        <p:nvSpPr>
          <p:cNvPr id="24579" name="Rectangle 3"/>
          <p:cNvSpPr>
            <a:spLocks noGrp="1" noChangeArrowheads="1"/>
          </p:cNvSpPr>
          <p:nvPr>
            <p:ph type="body" idx="1"/>
          </p:nvPr>
        </p:nvSpPr>
        <p:spPr>
          <a:xfrm>
            <a:off x="237067" y="1101425"/>
            <a:ext cx="8602133" cy="5105400"/>
          </a:xfrm>
        </p:spPr>
        <p:txBody>
          <a:bodyPr>
            <a:normAutofit lnSpcReduction="10000"/>
          </a:bodyPr>
          <a:lstStyle/>
          <a:p>
            <a:pPr>
              <a:lnSpc>
                <a:spcPct val="80000"/>
              </a:lnSpc>
            </a:pPr>
            <a:r>
              <a:rPr lang="en-US" sz="2800" i="1" dirty="0" smtClean="0"/>
              <a:t>Diagnostic studies</a:t>
            </a:r>
            <a:r>
              <a:rPr lang="en-US" sz="2800" dirty="0" smtClean="0"/>
              <a:t>: used to assess the nature and extent of a health or service delivery problem.</a:t>
            </a:r>
          </a:p>
          <a:p>
            <a:pPr>
              <a:lnSpc>
                <a:spcPct val="80000"/>
              </a:lnSpc>
            </a:pPr>
            <a:endParaRPr lang="en-US" sz="2800" dirty="0" smtClean="0"/>
          </a:p>
          <a:p>
            <a:pPr>
              <a:lnSpc>
                <a:spcPct val="80000"/>
              </a:lnSpc>
            </a:pPr>
            <a:r>
              <a:rPr lang="en-US" sz="2800" i="1" dirty="0" smtClean="0"/>
              <a:t>Evaluative studies</a:t>
            </a:r>
            <a:r>
              <a:rPr lang="en-US" sz="2800" dirty="0" smtClean="0"/>
              <a:t>: used to evaluate ongoing innovative health interventions.</a:t>
            </a:r>
          </a:p>
          <a:p>
            <a:pPr>
              <a:lnSpc>
                <a:spcPct val="80000"/>
              </a:lnSpc>
            </a:pPr>
            <a:endParaRPr lang="en-US" sz="2800" dirty="0" smtClean="0"/>
          </a:p>
          <a:p>
            <a:pPr>
              <a:lnSpc>
                <a:spcPct val="80000"/>
              </a:lnSpc>
            </a:pPr>
            <a:r>
              <a:rPr lang="en-US" sz="2800" i="1" dirty="0" smtClean="0"/>
              <a:t>Intervention studies</a:t>
            </a:r>
            <a:r>
              <a:rPr lang="en-US" sz="2800" dirty="0" smtClean="0"/>
              <a:t>: used to test, the effectiveness of service delivery interventions explicitly designed to address a specific service delivery problem</a:t>
            </a:r>
          </a:p>
          <a:p>
            <a:pPr>
              <a:lnSpc>
                <a:spcPct val="80000"/>
              </a:lnSpc>
            </a:pPr>
            <a:endParaRPr lang="en-US" sz="2800" dirty="0" smtClean="0"/>
          </a:p>
          <a:p>
            <a:pPr>
              <a:lnSpc>
                <a:spcPct val="80000"/>
              </a:lnSpc>
            </a:pPr>
            <a:r>
              <a:rPr lang="en-US" sz="2800" i="1" dirty="0" smtClean="0"/>
              <a:t>Cost-effectiveness studies</a:t>
            </a:r>
            <a:r>
              <a:rPr lang="en-US" sz="2800" dirty="0" smtClean="0"/>
              <a:t>: Cost of Effectiveness not </a:t>
            </a:r>
            <a:r>
              <a:rPr lang="en-US" sz="2800" dirty="0" smtClean="0"/>
              <a:t>known</a:t>
            </a:r>
            <a:endParaRPr lang="en-US" sz="2800" dirty="0" smtClean="0"/>
          </a:p>
          <a:p>
            <a:pPr>
              <a:lnSpc>
                <a:spcPct val="80000"/>
              </a:lnSpc>
            </a:pPr>
            <a:endParaRPr lang="en-US" sz="2800" dirty="0" smtClean="0"/>
          </a:p>
          <a:p>
            <a:pPr>
              <a:lnSpc>
                <a:spcPct val="80000"/>
              </a:lnSpc>
            </a:pPr>
            <a:endParaRPr lang="en-US" sz="2800" dirty="0" smtClean="0"/>
          </a:p>
        </p:txBody>
      </p:sp>
      <p:sp>
        <p:nvSpPr>
          <p:cNvPr id="24580" name="Slide Number Placeholder 3"/>
          <p:cNvSpPr>
            <a:spLocks noGrp="1"/>
          </p:cNvSpPr>
          <p:nvPr>
            <p:ph type="sldNum" sz="quarter" idx="4294967295"/>
          </p:nvPr>
        </p:nvSpPr>
        <p:spPr>
          <a:xfrm>
            <a:off x="2797125" y="6227603"/>
            <a:ext cx="3442627" cy="360681"/>
          </a:xfrm>
          <a:prstGeom prst="rect">
            <a:avLst/>
          </a:prstGeom>
          <a:noFill/>
        </p:spPr>
        <p:txBody>
          <a:bodyPr/>
          <a:lstStyle/>
          <a:p>
            <a:fld id="{A290E402-F05F-47E6-B580-25972F469EDC}" type="slidenum">
              <a:rPr lang="en-US" smtClean="0"/>
              <a:pPr/>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a:xfrm>
            <a:off x="440267" y="266700"/>
            <a:ext cx="8703733" cy="11049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Diagnostic/Formative Research </a:t>
            </a:r>
            <a:br>
              <a:rPr lang="en-US" b="1" dirty="0" smtClean="0"/>
            </a:br>
            <a:r>
              <a:rPr lang="en-US" b="1" dirty="0" smtClean="0"/>
              <a:t/>
            </a:r>
            <a:br>
              <a:rPr lang="en-US" b="1" dirty="0" smtClean="0"/>
            </a:br>
            <a:r>
              <a:rPr lang="en-US" dirty="0" smtClean="0"/>
              <a:t/>
            </a:r>
            <a:br>
              <a:rPr lang="en-US" dirty="0" smtClean="0"/>
            </a:br>
            <a:endParaRPr lang="en-US" dirty="0" smtClean="0"/>
          </a:p>
        </p:txBody>
      </p:sp>
      <p:sp>
        <p:nvSpPr>
          <p:cNvPr id="25603" name="Content Placeholder 6"/>
          <p:cNvSpPr>
            <a:spLocks noGrp="1"/>
          </p:cNvSpPr>
          <p:nvPr>
            <p:ph idx="1"/>
          </p:nvPr>
        </p:nvSpPr>
        <p:spPr>
          <a:xfrm>
            <a:off x="1000478" y="1828800"/>
            <a:ext cx="7906455" cy="4114800"/>
          </a:xfrm>
        </p:spPr>
        <p:txBody>
          <a:bodyPr/>
          <a:lstStyle/>
          <a:p>
            <a:r>
              <a:rPr lang="en-US" dirty="0" smtClean="0"/>
              <a:t>Descriptive studies</a:t>
            </a:r>
          </a:p>
          <a:p>
            <a:endParaRPr lang="en-US" dirty="0" smtClean="0"/>
          </a:p>
          <a:p>
            <a:r>
              <a:rPr lang="en-US" dirty="0" smtClean="0"/>
              <a:t>Done when reason for program problem is unknown or to determine if problem exists</a:t>
            </a:r>
          </a:p>
          <a:p>
            <a:pPr>
              <a:buFont typeface="Monotype Sorts" pitchFamily="2" charset="2"/>
              <a:buNone/>
            </a:pPr>
            <a:r>
              <a:rPr lang="en-US" dirty="0" smtClean="0"/>
              <a:t> </a:t>
            </a:r>
          </a:p>
          <a:p>
            <a:r>
              <a:rPr lang="en-US" dirty="0" smtClean="0"/>
              <a:t>Suggests possible solutions</a:t>
            </a:r>
          </a:p>
          <a:p>
            <a:endParaRPr lang="en-US" dirty="0" smtClean="0"/>
          </a:p>
        </p:txBody>
      </p:sp>
      <p:sp>
        <p:nvSpPr>
          <p:cNvPr id="25605" name="Slide Number Placeholder 4"/>
          <p:cNvSpPr>
            <a:spLocks noGrp="1"/>
          </p:cNvSpPr>
          <p:nvPr>
            <p:ph type="sldNum" sz="quarter" idx="4294967295"/>
          </p:nvPr>
        </p:nvSpPr>
        <p:spPr>
          <a:xfrm>
            <a:off x="2797125" y="6227603"/>
            <a:ext cx="3442627" cy="360681"/>
          </a:xfrm>
          <a:prstGeom prst="rect">
            <a:avLst/>
          </a:prstGeom>
          <a:noFill/>
        </p:spPr>
        <p:txBody>
          <a:bodyPr/>
          <a:lstStyle/>
          <a:p>
            <a:fld id="{F2EF800C-93EF-46D3-8BC5-F1761D5BA9F6}" type="slidenum">
              <a:rPr lang="en-US" smtClean="0"/>
              <a:pPr/>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AutoShape 2"/>
          <p:cNvSpPr>
            <a:spLocks noChangeArrowheads="1"/>
          </p:cNvSpPr>
          <p:nvPr/>
        </p:nvSpPr>
        <p:spPr bwMode="auto">
          <a:xfrm>
            <a:off x="5715000" y="2590800"/>
            <a:ext cx="1214438" cy="1214438"/>
          </a:xfrm>
          <a:prstGeom prst="diamond">
            <a:avLst/>
          </a:prstGeom>
          <a:solidFill>
            <a:schemeClr val="accent1"/>
          </a:solidFill>
          <a:ln w="9525">
            <a:solidFill>
              <a:schemeClr val="tx1"/>
            </a:solidFill>
            <a:miter lim="800000"/>
            <a:headEnd/>
            <a:tailEnd/>
          </a:ln>
          <a:effectLst/>
        </p:spPr>
        <p:txBody>
          <a:bodyPr wrap="none" anchor="ctr"/>
          <a:lstStyle/>
          <a:p>
            <a:endParaRPr lang="en-US"/>
          </a:p>
        </p:txBody>
      </p:sp>
      <p:sp>
        <p:nvSpPr>
          <p:cNvPr id="152579" name="Line 3"/>
          <p:cNvSpPr>
            <a:spLocks noChangeShapeType="1"/>
          </p:cNvSpPr>
          <p:nvPr/>
        </p:nvSpPr>
        <p:spPr bwMode="auto">
          <a:xfrm>
            <a:off x="4495800" y="1295400"/>
            <a:ext cx="0" cy="1905000"/>
          </a:xfrm>
          <a:prstGeom prst="line">
            <a:avLst/>
          </a:prstGeom>
          <a:noFill/>
          <a:ln w="9525">
            <a:solidFill>
              <a:schemeClr val="tx1"/>
            </a:solidFill>
            <a:round/>
            <a:headEnd/>
            <a:tailEnd/>
          </a:ln>
          <a:effectLst/>
        </p:spPr>
        <p:txBody>
          <a:bodyPr/>
          <a:lstStyle/>
          <a:p>
            <a:endParaRPr lang="en-US"/>
          </a:p>
        </p:txBody>
      </p:sp>
      <p:sp>
        <p:nvSpPr>
          <p:cNvPr id="152580" name="Line 4"/>
          <p:cNvSpPr>
            <a:spLocks noChangeShapeType="1"/>
          </p:cNvSpPr>
          <p:nvPr/>
        </p:nvSpPr>
        <p:spPr bwMode="auto">
          <a:xfrm>
            <a:off x="4495800" y="3200400"/>
            <a:ext cx="1219200" cy="0"/>
          </a:xfrm>
          <a:prstGeom prst="line">
            <a:avLst/>
          </a:prstGeom>
          <a:noFill/>
          <a:ln w="9525">
            <a:solidFill>
              <a:schemeClr val="tx1"/>
            </a:solidFill>
            <a:round/>
            <a:headEnd/>
            <a:tailEnd/>
          </a:ln>
          <a:effectLst/>
        </p:spPr>
        <p:txBody>
          <a:bodyPr/>
          <a:lstStyle/>
          <a:p>
            <a:endParaRPr lang="en-US"/>
          </a:p>
        </p:txBody>
      </p:sp>
      <p:sp>
        <p:nvSpPr>
          <p:cNvPr id="152581" name="Text Box 5"/>
          <p:cNvSpPr txBox="1">
            <a:spLocks noChangeArrowheads="1"/>
          </p:cNvSpPr>
          <p:nvPr/>
        </p:nvSpPr>
        <p:spPr bwMode="auto">
          <a:xfrm>
            <a:off x="609600" y="3371850"/>
            <a:ext cx="1997075" cy="1066800"/>
          </a:xfrm>
          <a:prstGeom prst="rect">
            <a:avLst/>
          </a:prstGeom>
          <a:noFill/>
          <a:ln w="9525">
            <a:noFill/>
            <a:miter lim="800000"/>
            <a:headEnd/>
            <a:tailEnd/>
          </a:ln>
          <a:effectLst/>
        </p:spPr>
        <p:txBody>
          <a:bodyPr>
            <a:spAutoFit/>
          </a:bodyPr>
          <a:lstStyle/>
          <a:p>
            <a:endParaRPr lang="en-US" sz="3200">
              <a:latin typeface="Times New Roman" pitchFamily="18" charset="0"/>
            </a:endParaRPr>
          </a:p>
          <a:p>
            <a:endParaRPr lang="en-US" sz="3200">
              <a:latin typeface="Times New Roman" pitchFamily="18" charset="0"/>
            </a:endParaRPr>
          </a:p>
        </p:txBody>
      </p:sp>
      <p:sp>
        <p:nvSpPr>
          <p:cNvPr id="152582" name="Text Box 6"/>
          <p:cNvSpPr txBox="1">
            <a:spLocks noChangeArrowheads="1"/>
          </p:cNvSpPr>
          <p:nvPr/>
        </p:nvSpPr>
        <p:spPr bwMode="auto">
          <a:xfrm>
            <a:off x="2651125" y="3448050"/>
            <a:ext cx="184150" cy="579438"/>
          </a:xfrm>
          <a:prstGeom prst="rect">
            <a:avLst/>
          </a:prstGeom>
          <a:noFill/>
          <a:ln w="9525">
            <a:noFill/>
            <a:miter lim="800000"/>
            <a:headEnd/>
            <a:tailEnd/>
          </a:ln>
          <a:effectLst/>
        </p:spPr>
        <p:txBody>
          <a:bodyPr wrap="none">
            <a:spAutoFit/>
          </a:bodyPr>
          <a:lstStyle/>
          <a:p>
            <a:endParaRPr lang="en-US" sz="3200">
              <a:latin typeface="Times New Roman" pitchFamily="18" charset="0"/>
            </a:endParaRPr>
          </a:p>
        </p:txBody>
      </p:sp>
      <p:sp>
        <p:nvSpPr>
          <p:cNvPr id="152583" name="Line 7"/>
          <p:cNvSpPr>
            <a:spLocks noChangeShapeType="1"/>
          </p:cNvSpPr>
          <p:nvPr/>
        </p:nvSpPr>
        <p:spPr bwMode="auto">
          <a:xfrm>
            <a:off x="4495800" y="1295400"/>
            <a:ext cx="1143000" cy="0"/>
          </a:xfrm>
          <a:prstGeom prst="line">
            <a:avLst/>
          </a:prstGeom>
          <a:noFill/>
          <a:ln w="9525">
            <a:solidFill>
              <a:schemeClr val="tx1"/>
            </a:solidFill>
            <a:round/>
            <a:headEnd/>
            <a:tailEnd/>
          </a:ln>
          <a:effectLst/>
        </p:spPr>
        <p:txBody>
          <a:bodyPr/>
          <a:lstStyle/>
          <a:p>
            <a:endParaRPr lang="en-US"/>
          </a:p>
        </p:txBody>
      </p:sp>
      <p:sp>
        <p:nvSpPr>
          <p:cNvPr id="152584" name="Rectangle 8"/>
          <p:cNvSpPr>
            <a:spLocks noChangeArrowheads="1"/>
          </p:cNvSpPr>
          <p:nvPr/>
        </p:nvSpPr>
        <p:spPr bwMode="auto">
          <a:xfrm>
            <a:off x="5638800" y="838200"/>
            <a:ext cx="914400" cy="914400"/>
          </a:xfrm>
          <a:prstGeom prst="rect">
            <a:avLst/>
          </a:prstGeom>
          <a:solidFill>
            <a:srgbClr val="00CCFF"/>
          </a:solidFill>
          <a:ln w="9525">
            <a:solidFill>
              <a:schemeClr val="tx1"/>
            </a:solidFill>
            <a:miter lim="800000"/>
            <a:headEnd/>
            <a:tailEnd/>
          </a:ln>
          <a:effectLst/>
        </p:spPr>
        <p:txBody>
          <a:bodyPr wrap="none" anchor="ctr"/>
          <a:lstStyle/>
          <a:p>
            <a:endParaRPr lang="en-US"/>
          </a:p>
        </p:txBody>
      </p:sp>
      <p:sp>
        <p:nvSpPr>
          <p:cNvPr id="152585" name="Line 9"/>
          <p:cNvSpPr>
            <a:spLocks noChangeShapeType="1"/>
          </p:cNvSpPr>
          <p:nvPr/>
        </p:nvSpPr>
        <p:spPr bwMode="auto">
          <a:xfrm flipH="1">
            <a:off x="3505200" y="2286000"/>
            <a:ext cx="990600" cy="0"/>
          </a:xfrm>
          <a:prstGeom prst="line">
            <a:avLst/>
          </a:prstGeom>
          <a:noFill/>
          <a:ln w="9525">
            <a:solidFill>
              <a:schemeClr val="tx1"/>
            </a:solidFill>
            <a:round/>
            <a:headEnd/>
            <a:tailEnd/>
          </a:ln>
          <a:effectLst/>
        </p:spPr>
        <p:txBody>
          <a:bodyPr/>
          <a:lstStyle/>
          <a:p>
            <a:endParaRPr lang="en-US"/>
          </a:p>
        </p:txBody>
      </p:sp>
      <p:sp>
        <p:nvSpPr>
          <p:cNvPr id="152586" name="Oval 10"/>
          <p:cNvSpPr>
            <a:spLocks noChangeArrowheads="1"/>
          </p:cNvSpPr>
          <p:nvPr/>
        </p:nvSpPr>
        <p:spPr bwMode="auto">
          <a:xfrm>
            <a:off x="2286000" y="1676400"/>
            <a:ext cx="1219200" cy="1219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52587" name="Text Box 11"/>
          <p:cNvSpPr txBox="1">
            <a:spLocks noChangeArrowheads="1"/>
          </p:cNvSpPr>
          <p:nvPr/>
        </p:nvSpPr>
        <p:spPr bwMode="auto">
          <a:xfrm>
            <a:off x="381000" y="2000250"/>
            <a:ext cx="1692275" cy="579438"/>
          </a:xfrm>
          <a:prstGeom prst="rect">
            <a:avLst/>
          </a:prstGeom>
          <a:noFill/>
          <a:ln w="9525">
            <a:noFill/>
            <a:miter lim="800000"/>
            <a:headEnd/>
            <a:tailEnd/>
          </a:ln>
          <a:effectLst/>
        </p:spPr>
        <p:txBody>
          <a:bodyPr>
            <a:spAutoFit/>
          </a:bodyPr>
          <a:lstStyle/>
          <a:p>
            <a:endParaRPr lang="en-US" sz="3200">
              <a:latin typeface="Times New Roman" pitchFamily="18" charset="0"/>
            </a:endParaRPr>
          </a:p>
        </p:txBody>
      </p:sp>
      <p:sp>
        <p:nvSpPr>
          <p:cNvPr id="152588" name="Text Box 12"/>
          <p:cNvSpPr txBox="1">
            <a:spLocks noChangeArrowheads="1"/>
          </p:cNvSpPr>
          <p:nvPr/>
        </p:nvSpPr>
        <p:spPr bwMode="auto">
          <a:xfrm>
            <a:off x="304800" y="1981200"/>
            <a:ext cx="1768475" cy="579438"/>
          </a:xfrm>
          <a:prstGeom prst="rect">
            <a:avLst/>
          </a:prstGeom>
          <a:noFill/>
          <a:ln w="9525">
            <a:noFill/>
            <a:miter lim="800000"/>
            <a:headEnd/>
            <a:tailEnd/>
          </a:ln>
          <a:effectLst/>
        </p:spPr>
        <p:txBody>
          <a:bodyPr>
            <a:spAutoFit/>
          </a:bodyPr>
          <a:lstStyle/>
          <a:p>
            <a:endParaRPr lang="en-US" sz="3200">
              <a:latin typeface="Times New Roman" pitchFamily="18" charset="0"/>
            </a:endParaRPr>
          </a:p>
        </p:txBody>
      </p:sp>
      <p:sp>
        <p:nvSpPr>
          <p:cNvPr id="152589" name="Text Box 13"/>
          <p:cNvSpPr txBox="1">
            <a:spLocks noChangeArrowheads="1"/>
          </p:cNvSpPr>
          <p:nvPr/>
        </p:nvSpPr>
        <p:spPr bwMode="auto">
          <a:xfrm>
            <a:off x="304800" y="1828800"/>
            <a:ext cx="1879600" cy="1006475"/>
          </a:xfrm>
          <a:prstGeom prst="rect">
            <a:avLst/>
          </a:prstGeom>
          <a:noFill/>
          <a:ln w="9525">
            <a:noFill/>
            <a:miter lim="800000"/>
            <a:headEnd/>
            <a:tailEnd/>
          </a:ln>
          <a:effectLst/>
        </p:spPr>
        <p:txBody>
          <a:bodyPr>
            <a:spAutoFit/>
          </a:bodyPr>
          <a:lstStyle/>
          <a:p>
            <a:r>
              <a:rPr lang="en-US" sz="2000" b="1">
                <a:latin typeface="Times New Roman" pitchFamily="18" charset="0"/>
              </a:rPr>
              <a:t>Subjects selected</a:t>
            </a:r>
          </a:p>
          <a:p>
            <a:r>
              <a:rPr lang="en-US" sz="2000" b="1">
                <a:latin typeface="Times New Roman" pitchFamily="18" charset="0"/>
              </a:rPr>
              <a:t>for the study</a:t>
            </a:r>
          </a:p>
        </p:txBody>
      </p:sp>
      <p:sp>
        <p:nvSpPr>
          <p:cNvPr id="152590" name="Text Box 14"/>
          <p:cNvSpPr txBox="1">
            <a:spLocks noChangeArrowheads="1"/>
          </p:cNvSpPr>
          <p:nvPr/>
        </p:nvSpPr>
        <p:spPr bwMode="auto">
          <a:xfrm>
            <a:off x="6934200" y="1143000"/>
            <a:ext cx="1712913" cy="396875"/>
          </a:xfrm>
          <a:prstGeom prst="rect">
            <a:avLst/>
          </a:prstGeom>
          <a:noFill/>
          <a:ln w="9525">
            <a:noFill/>
            <a:miter lim="800000"/>
            <a:headEnd/>
            <a:tailEnd/>
          </a:ln>
          <a:effectLst/>
        </p:spPr>
        <p:txBody>
          <a:bodyPr wrap="none">
            <a:spAutoFit/>
          </a:bodyPr>
          <a:lstStyle/>
          <a:p>
            <a:pPr algn="l"/>
            <a:r>
              <a:rPr lang="en-US" sz="2000" b="1">
                <a:latin typeface="Times New Roman" pitchFamily="18" charset="0"/>
              </a:rPr>
              <a:t>With outcome</a:t>
            </a:r>
          </a:p>
        </p:txBody>
      </p:sp>
      <p:sp>
        <p:nvSpPr>
          <p:cNvPr id="152591" name="Text Box 15"/>
          <p:cNvSpPr txBox="1">
            <a:spLocks noChangeArrowheads="1"/>
          </p:cNvSpPr>
          <p:nvPr/>
        </p:nvSpPr>
        <p:spPr bwMode="auto">
          <a:xfrm>
            <a:off x="7010400" y="2971800"/>
            <a:ext cx="2133600" cy="396875"/>
          </a:xfrm>
          <a:prstGeom prst="rect">
            <a:avLst/>
          </a:prstGeom>
          <a:noFill/>
          <a:ln w="9525">
            <a:noFill/>
            <a:miter lim="800000"/>
            <a:headEnd/>
            <a:tailEnd/>
          </a:ln>
          <a:effectLst/>
        </p:spPr>
        <p:txBody>
          <a:bodyPr>
            <a:spAutoFit/>
          </a:bodyPr>
          <a:lstStyle/>
          <a:p>
            <a:r>
              <a:rPr lang="en-US" sz="2000" b="1">
                <a:latin typeface="Times New Roman" pitchFamily="18" charset="0"/>
              </a:rPr>
              <a:t>Without outcome</a:t>
            </a:r>
          </a:p>
        </p:txBody>
      </p:sp>
      <p:sp>
        <p:nvSpPr>
          <p:cNvPr id="152592" name="Line 16"/>
          <p:cNvSpPr>
            <a:spLocks noChangeShapeType="1"/>
          </p:cNvSpPr>
          <p:nvPr/>
        </p:nvSpPr>
        <p:spPr bwMode="auto">
          <a:xfrm>
            <a:off x="5867400" y="4267200"/>
            <a:ext cx="762000" cy="0"/>
          </a:xfrm>
          <a:prstGeom prst="line">
            <a:avLst/>
          </a:prstGeom>
          <a:noFill/>
          <a:ln w="9525">
            <a:solidFill>
              <a:schemeClr val="tx1"/>
            </a:solidFill>
            <a:round/>
            <a:headEnd/>
            <a:tailEnd type="triangle" w="med" len="med"/>
          </a:ln>
          <a:effectLst/>
        </p:spPr>
        <p:txBody>
          <a:bodyPr/>
          <a:lstStyle/>
          <a:p>
            <a:endParaRPr lang="en-US"/>
          </a:p>
        </p:txBody>
      </p:sp>
      <p:sp>
        <p:nvSpPr>
          <p:cNvPr id="152593" name="Line 17"/>
          <p:cNvSpPr>
            <a:spLocks noChangeShapeType="1"/>
          </p:cNvSpPr>
          <p:nvPr/>
        </p:nvSpPr>
        <p:spPr bwMode="auto">
          <a:xfrm>
            <a:off x="5867400" y="4114800"/>
            <a:ext cx="0" cy="304800"/>
          </a:xfrm>
          <a:prstGeom prst="line">
            <a:avLst/>
          </a:prstGeom>
          <a:noFill/>
          <a:ln w="9525">
            <a:solidFill>
              <a:schemeClr val="tx1"/>
            </a:solidFill>
            <a:round/>
            <a:headEnd/>
            <a:tailEnd/>
          </a:ln>
          <a:effectLst/>
        </p:spPr>
        <p:txBody>
          <a:bodyPr/>
          <a:lstStyle/>
          <a:p>
            <a:endParaRPr lang="en-US"/>
          </a:p>
        </p:txBody>
      </p:sp>
      <p:sp>
        <p:nvSpPr>
          <p:cNvPr id="152594" name="Text Box 18"/>
          <p:cNvSpPr txBox="1">
            <a:spLocks noChangeArrowheads="1"/>
          </p:cNvSpPr>
          <p:nvPr/>
        </p:nvSpPr>
        <p:spPr bwMode="auto">
          <a:xfrm>
            <a:off x="5334000" y="5554663"/>
            <a:ext cx="1044575" cy="579437"/>
          </a:xfrm>
          <a:prstGeom prst="rect">
            <a:avLst/>
          </a:prstGeom>
          <a:noFill/>
          <a:ln w="9525">
            <a:noFill/>
            <a:miter lim="800000"/>
            <a:headEnd/>
            <a:tailEnd/>
          </a:ln>
          <a:effectLst/>
        </p:spPr>
        <p:txBody>
          <a:bodyPr>
            <a:spAutoFit/>
          </a:bodyPr>
          <a:lstStyle/>
          <a:p>
            <a:pPr>
              <a:spcBef>
                <a:spcPct val="50000"/>
              </a:spcBef>
            </a:pPr>
            <a:endParaRPr lang="en-US" sz="3200">
              <a:latin typeface="Times New Roman" pitchFamily="18" charset="0"/>
            </a:endParaRPr>
          </a:p>
        </p:txBody>
      </p:sp>
      <p:sp>
        <p:nvSpPr>
          <p:cNvPr id="152595" name="Text Box 19"/>
          <p:cNvSpPr txBox="1">
            <a:spLocks noChangeArrowheads="1"/>
          </p:cNvSpPr>
          <p:nvPr/>
        </p:nvSpPr>
        <p:spPr bwMode="auto">
          <a:xfrm>
            <a:off x="5181600" y="4419600"/>
            <a:ext cx="1219200" cy="701675"/>
          </a:xfrm>
          <a:prstGeom prst="rect">
            <a:avLst/>
          </a:prstGeom>
          <a:noFill/>
          <a:ln w="9525">
            <a:noFill/>
            <a:miter lim="800000"/>
            <a:headEnd/>
            <a:tailEnd/>
          </a:ln>
          <a:effectLst/>
        </p:spPr>
        <p:txBody>
          <a:bodyPr>
            <a:spAutoFit/>
          </a:bodyPr>
          <a:lstStyle/>
          <a:p>
            <a:pPr>
              <a:spcBef>
                <a:spcPct val="50000"/>
              </a:spcBef>
            </a:pPr>
            <a:r>
              <a:rPr lang="en-US" sz="2000" b="1">
                <a:latin typeface="Times New Roman" pitchFamily="18" charset="0"/>
              </a:rPr>
              <a:t>Onset of study</a:t>
            </a:r>
          </a:p>
        </p:txBody>
      </p:sp>
      <p:sp>
        <p:nvSpPr>
          <p:cNvPr id="152596" name="Text Box 20"/>
          <p:cNvSpPr txBox="1">
            <a:spLocks noChangeArrowheads="1"/>
          </p:cNvSpPr>
          <p:nvPr/>
        </p:nvSpPr>
        <p:spPr bwMode="auto">
          <a:xfrm>
            <a:off x="6553200" y="5097463"/>
            <a:ext cx="457200" cy="396875"/>
          </a:xfrm>
          <a:prstGeom prst="rect">
            <a:avLst/>
          </a:prstGeom>
          <a:noFill/>
          <a:ln w="9525">
            <a:noFill/>
            <a:miter lim="800000"/>
            <a:headEnd/>
            <a:tailEnd/>
          </a:ln>
          <a:effectLst/>
        </p:spPr>
        <p:txBody>
          <a:bodyPr>
            <a:spAutoFit/>
          </a:bodyPr>
          <a:lstStyle/>
          <a:p>
            <a:pPr>
              <a:spcBef>
                <a:spcPct val="50000"/>
              </a:spcBef>
            </a:pPr>
            <a:endParaRPr lang="en-US" sz="2000">
              <a:latin typeface="Times New Roman" pitchFamily="18" charset="0"/>
            </a:endParaRPr>
          </a:p>
        </p:txBody>
      </p:sp>
      <p:sp>
        <p:nvSpPr>
          <p:cNvPr id="152597" name="Text Box 21"/>
          <p:cNvSpPr txBox="1">
            <a:spLocks noChangeArrowheads="1"/>
          </p:cNvSpPr>
          <p:nvPr/>
        </p:nvSpPr>
        <p:spPr bwMode="auto">
          <a:xfrm>
            <a:off x="6400800" y="4419600"/>
            <a:ext cx="762000" cy="396875"/>
          </a:xfrm>
          <a:prstGeom prst="rect">
            <a:avLst/>
          </a:prstGeom>
          <a:noFill/>
          <a:ln w="9525">
            <a:noFill/>
            <a:miter lim="800000"/>
            <a:headEnd/>
            <a:tailEnd/>
          </a:ln>
          <a:effectLst/>
        </p:spPr>
        <p:txBody>
          <a:bodyPr>
            <a:spAutoFit/>
          </a:bodyPr>
          <a:lstStyle/>
          <a:p>
            <a:pPr>
              <a:spcBef>
                <a:spcPct val="50000"/>
              </a:spcBef>
            </a:pPr>
            <a:r>
              <a:rPr lang="en-US" sz="2000" b="1">
                <a:latin typeface="Times New Roman" pitchFamily="18" charset="0"/>
              </a:rPr>
              <a:t>Time</a:t>
            </a:r>
          </a:p>
        </p:txBody>
      </p:sp>
      <p:sp>
        <p:nvSpPr>
          <p:cNvPr id="152598" name="Text Box 22"/>
          <p:cNvSpPr txBox="1">
            <a:spLocks noChangeArrowheads="1"/>
          </p:cNvSpPr>
          <p:nvPr/>
        </p:nvSpPr>
        <p:spPr bwMode="auto">
          <a:xfrm>
            <a:off x="4419600" y="5334000"/>
            <a:ext cx="1524000" cy="396875"/>
          </a:xfrm>
          <a:prstGeom prst="rect">
            <a:avLst/>
          </a:prstGeom>
          <a:noFill/>
          <a:ln w="9525">
            <a:noFill/>
            <a:miter lim="800000"/>
            <a:headEnd/>
            <a:tailEnd/>
          </a:ln>
          <a:effectLst/>
        </p:spPr>
        <p:txBody>
          <a:bodyPr>
            <a:spAutoFit/>
          </a:bodyPr>
          <a:lstStyle/>
          <a:p>
            <a:endParaRPr lang="en-US" sz="2000">
              <a:latin typeface="Times New Roman" pitchFamily="18" charset="0"/>
            </a:endParaRPr>
          </a:p>
        </p:txBody>
      </p:sp>
      <p:sp>
        <p:nvSpPr>
          <p:cNvPr id="152599" name="Text Box 23"/>
          <p:cNvSpPr txBox="1">
            <a:spLocks noChangeArrowheads="1"/>
          </p:cNvSpPr>
          <p:nvPr/>
        </p:nvSpPr>
        <p:spPr bwMode="auto">
          <a:xfrm>
            <a:off x="4572000" y="5334000"/>
            <a:ext cx="2971800" cy="396875"/>
          </a:xfrm>
          <a:prstGeom prst="rect">
            <a:avLst/>
          </a:prstGeom>
          <a:noFill/>
          <a:ln w="9525">
            <a:noFill/>
            <a:miter lim="800000"/>
            <a:headEnd/>
            <a:tailEnd/>
          </a:ln>
          <a:effectLst/>
        </p:spPr>
        <p:txBody>
          <a:bodyPr>
            <a:spAutoFit/>
          </a:bodyPr>
          <a:lstStyle/>
          <a:p>
            <a:pPr algn="l">
              <a:spcBef>
                <a:spcPct val="50000"/>
              </a:spcBef>
            </a:pPr>
            <a:r>
              <a:rPr lang="en-US" sz="2000" b="1" dirty="0">
                <a:latin typeface="Times New Roman" pitchFamily="18" charset="0"/>
              </a:rPr>
              <a:t>No direction of inquiry</a:t>
            </a:r>
          </a:p>
        </p:txBody>
      </p:sp>
      <p:sp>
        <p:nvSpPr>
          <p:cNvPr id="152600" name="Text Box 24"/>
          <p:cNvSpPr txBox="1">
            <a:spLocks noChangeArrowheads="1"/>
          </p:cNvSpPr>
          <p:nvPr/>
        </p:nvSpPr>
        <p:spPr bwMode="auto">
          <a:xfrm>
            <a:off x="533400" y="3962400"/>
            <a:ext cx="3810000" cy="396875"/>
          </a:xfrm>
          <a:prstGeom prst="rect">
            <a:avLst/>
          </a:prstGeom>
          <a:noFill/>
          <a:ln w="9525">
            <a:noFill/>
            <a:miter lim="800000"/>
            <a:headEnd/>
            <a:tailEnd/>
          </a:ln>
          <a:effectLst/>
        </p:spPr>
        <p:txBody>
          <a:bodyPr>
            <a:spAutoFit/>
          </a:bodyPr>
          <a:lstStyle/>
          <a:p>
            <a:pPr algn="l">
              <a:spcBef>
                <a:spcPct val="50000"/>
              </a:spcBef>
            </a:pPr>
            <a:r>
              <a:rPr lang="en-US" sz="2000" b="1">
                <a:solidFill>
                  <a:schemeClr val="tx2"/>
                </a:solidFill>
                <a:latin typeface="Times New Roman" pitchFamily="18" charset="0"/>
              </a:rPr>
              <a:t>Question: What is happening?</a:t>
            </a:r>
          </a:p>
        </p:txBody>
      </p:sp>
      <p:sp>
        <p:nvSpPr>
          <p:cNvPr id="152601" name="Text Box 25"/>
          <p:cNvSpPr txBox="1">
            <a:spLocks noChangeArrowheads="1"/>
          </p:cNvSpPr>
          <p:nvPr/>
        </p:nvSpPr>
        <p:spPr bwMode="auto">
          <a:xfrm>
            <a:off x="609600" y="172990"/>
            <a:ext cx="4447309" cy="461665"/>
          </a:xfrm>
          <a:prstGeom prst="rect">
            <a:avLst/>
          </a:prstGeom>
          <a:solidFill>
            <a:schemeClr val="bg1"/>
          </a:solidFill>
          <a:ln w="9525">
            <a:noFill/>
            <a:miter lim="800000"/>
            <a:headEnd/>
            <a:tailEnd/>
          </a:ln>
          <a:effectLst/>
        </p:spPr>
        <p:txBody>
          <a:bodyPr wrap="square">
            <a:spAutoFit/>
          </a:bodyPr>
          <a:lstStyle/>
          <a:p>
            <a:pPr algn="l">
              <a:spcBef>
                <a:spcPct val="50000"/>
              </a:spcBef>
            </a:pPr>
            <a:r>
              <a:rPr lang="en-US" sz="2400" b="1" dirty="0" smtClean="0">
                <a:latin typeface="Times New Roman" pitchFamily="18" charset="0"/>
              </a:rPr>
              <a:t>CROSS SECTIONAL STUDY</a:t>
            </a:r>
            <a:endParaRPr lang="en-US" sz="2400" b="1" dirty="0">
              <a:latin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228600" y="533410"/>
            <a:ext cx="8686800" cy="6324600"/>
          </a:xfrm>
        </p:spPr>
        <p:txBody>
          <a:bodyPr/>
          <a:lstStyle/>
          <a:p>
            <a:pPr>
              <a:lnSpc>
                <a:spcPct val="80000"/>
              </a:lnSpc>
              <a:buFont typeface="Wingdings" pitchFamily="2" charset="2"/>
              <a:buNone/>
            </a:pPr>
            <a:r>
              <a:rPr lang="en-US" sz="1400" b="1" dirty="0">
                <a:latin typeface="Times New Roman" pitchFamily="18" charset="0"/>
              </a:rPr>
              <a:t>         </a:t>
            </a:r>
          </a:p>
          <a:p>
            <a:pPr>
              <a:lnSpc>
                <a:spcPct val="80000"/>
              </a:lnSpc>
              <a:buFont typeface="Wingdings" pitchFamily="2" charset="2"/>
              <a:buNone/>
            </a:pPr>
            <a:r>
              <a:rPr lang="en-US" sz="1800" b="1" dirty="0">
                <a:latin typeface="Times New Roman" pitchFamily="18" charset="0"/>
              </a:rPr>
              <a:t>Exposed   </a:t>
            </a:r>
          </a:p>
          <a:p>
            <a:pPr>
              <a:lnSpc>
                <a:spcPct val="80000"/>
              </a:lnSpc>
              <a:buFont typeface="Wingdings" pitchFamily="2" charset="2"/>
              <a:buNone/>
            </a:pPr>
            <a:r>
              <a:rPr lang="en-US" sz="1200" b="1" dirty="0">
                <a:latin typeface="Times New Roman" pitchFamily="18" charset="0"/>
              </a:rPr>
              <a:t>                                                                                                                                                                                            </a:t>
            </a:r>
            <a:r>
              <a:rPr lang="en-US" sz="1800" b="1" dirty="0">
                <a:latin typeface="Times New Roman" pitchFamily="18" charset="0"/>
              </a:rPr>
              <a:t>Cases</a:t>
            </a:r>
          </a:p>
          <a:p>
            <a:pPr>
              <a:lnSpc>
                <a:spcPct val="80000"/>
              </a:lnSpc>
              <a:buFont typeface="Wingdings" pitchFamily="2" charset="2"/>
              <a:buNone/>
            </a:pPr>
            <a:r>
              <a:rPr lang="en-US" sz="1200" b="1" dirty="0">
                <a:latin typeface="Times New Roman" pitchFamily="18" charset="0"/>
              </a:rPr>
              <a:t>         </a:t>
            </a:r>
          </a:p>
          <a:p>
            <a:pPr>
              <a:lnSpc>
                <a:spcPct val="80000"/>
              </a:lnSpc>
              <a:buFont typeface="Wingdings" pitchFamily="2" charset="2"/>
              <a:buNone/>
            </a:pPr>
            <a:r>
              <a:rPr lang="en-US" sz="1800" b="1" dirty="0">
                <a:latin typeface="Times New Roman" pitchFamily="18" charset="0"/>
              </a:rPr>
              <a:t>Unexposed</a:t>
            </a:r>
          </a:p>
          <a:p>
            <a:pPr>
              <a:lnSpc>
                <a:spcPct val="80000"/>
              </a:lnSpc>
              <a:buFont typeface="Wingdings" pitchFamily="2" charset="2"/>
              <a:buNone/>
            </a:pPr>
            <a:endParaRPr lang="en-US" sz="1800" b="1" dirty="0">
              <a:latin typeface="Times New Roman" pitchFamily="18" charset="0"/>
            </a:endParaRPr>
          </a:p>
          <a:p>
            <a:pPr>
              <a:lnSpc>
                <a:spcPct val="80000"/>
              </a:lnSpc>
              <a:buFont typeface="Wingdings" pitchFamily="2" charset="2"/>
              <a:buNone/>
            </a:pPr>
            <a:endParaRPr lang="en-US" sz="1800" b="1" dirty="0">
              <a:latin typeface="Times New Roman" pitchFamily="18" charset="0"/>
            </a:endParaRPr>
          </a:p>
          <a:p>
            <a:pPr>
              <a:lnSpc>
                <a:spcPct val="80000"/>
              </a:lnSpc>
              <a:buFont typeface="Wingdings" pitchFamily="2" charset="2"/>
              <a:buNone/>
            </a:pPr>
            <a:r>
              <a:rPr lang="en-US" sz="1200" b="1" dirty="0">
                <a:latin typeface="Times New Roman" pitchFamily="18" charset="0"/>
              </a:rPr>
              <a:t>           </a:t>
            </a:r>
          </a:p>
          <a:p>
            <a:pPr>
              <a:lnSpc>
                <a:spcPct val="80000"/>
              </a:lnSpc>
              <a:buFont typeface="Wingdings" pitchFamily="2" charset="2"/>
              <a:buNone/>
            </a:pPr>
            <a:r>
              <a:rPr lang="en-US" sz="1400" b="1" dirty="0">
                <a:latin typeface="Times New Roman" pitchFamily="18" charset="0"/>
              </a:rPr>
              <a:t> </a:t>
            </a:r>
            <a:r>
              <a:rPr lang="en-US" sz="1800" b="1" dirty="0">
                <a:latin typeface="Times New Roman" pitchFamily="18" charset="0"/>
              </a:rPr>
              <a:t>Exposed</a:t>
            </a:r>
            <a:endParaRPr lang="en-US" sz="1400" b="1" dirty="0">
              <a:latin typeface="Times New Roman" pitchFamily="18" charset="0"/>
            </a:endParaRPr>
          </a:p>
          <a:p>
            <a:pPr>
              <a:lnSpc>
                <a:spcPct val="80000"/>
              </a:lnSpc>
              <a:buFont typeface="Wingdings" pitchFamily="2" charset="2"/>
              <a:buNone/>
            </a:pPr>
            <a:r>
              <a:rPr lang="en-US" sz="1800" b="1" dirty="0">
                <a:latin typeface="Times New Roman" pitchFamily="18" charset="0"/>
              </a:rPr>
              <a:t>                                                                                                                               Controls</a:t>
            </a:r>
          </a:p>
          <a:p>
            <a:pPr>
              <a:lnSpc>
                <a:spcPct val="80000"/>
              </a:lnSpc>
              <a:buFont typeface="Wingdings" pitchFamily="2" charset="2"/>
              <a:buNone/>
            </a:pPr>
            <a:r>
              <a:rPr lang="en-US" sz="1200" b="1" dirty="0">
                <a:latin typeface="Times New Roman" pitchFamily="18" charset="0"/>
              </a:rPr>
              <a:t>                                                                                                                             </a:t>
            </a:r>
          </a:p>
          <a:p>
            <a:pPr>
              <a:lnSpc>
                <a:spcPct val="80000"/>
              </a:lnSpc>
              <a:buFont typeface="Wingdings" pitchFamily="2" charset="2"/>
              <a:buNone/>
            </a:pPr>
            <a:r>
              <a:rPr lang="en-US" sz="1800" b="1" dirty="0">
                <a:latin typeface="Times New Roman" pitchFamily="18" charset="0"/>
              </a:rPr>
              <a:t>Unexposed</a:t>
            </a:r>
          </a:p>
          <a:p>
            <a:pPr>
              <a:lnSpc>
                <a:spcPct val="80000"/>
              </a:lnSpc>
              <a:buFont typeface="Wingdings" pitchFamily="2" charset="2"/>
              <a:buNone/>
            </a:pPr>
            <a:r>
              <a:rPr lang="en-US" sz="1400" b="1" dirty="0">
                <a:latin typeface="Times New Roman" pitchFamily="18" charset="0"/>
              </a:rPr>
              <a:t>                                                                  </a:t>
            </a:r>
          </a:p>
          <a:p>
            <a:pPr>
              <a:lnSpc>
                <a:spcPct val="80000"/>
              </a:lnSpc>
              <a:buFont typeface="Wingdings" pitchFamily="2" charset="2"/>
              <a:buNone/>
            </a:pPr>
            <a:r>
              <a:rPr lang="en-US" sz="1400" b="1" dirty="0">
                <a:latin typeface="Times New Roman" pitchFamily="18" charset="0"/>
              </a:rPr>
              <a:t>                                                         </a:t>
            </a:r>
          </a:p>
          <a:p>
            <a:pPr>
              <a:lnSpc>
                <a:spcPct val="80000"/>
              </a:lnSpc>
              <a:buFont typeface="Wingdings" pitchFamily="2" charset="2"/>
              <a:buNone/>
            </a:pPr>
            <a:r>
              <a:rPr lang="en-US" sz="1400" b="1" dirty="0">
                <a:latin typeface="Times New Roman" pitchFamily="18" charset="0"/>
              </a:rPr>
              <a:t> </a:t>
            </a:r>
          </a:p>
          <a:p>
            <a:pPr>
              <a:lnSpc>
                <a:spcPct val="80000"/>
              </a:lnSpc>
              <a:buFont typeface="Wingdings" pitchFamily="2" charset="2"/>
              <a:buNone/>
            </a:pPr>
            <a:endParaRPr lang="en-US" sz="1200" b="1" dirty="0">
              <a:latin typeface="Times New Roman" pitchFamily="18" charset="0"/>
            </a:endParaRPr>
          </a:p>
          <a:p>
            <a:pPr>
              <a:lnSpc>
                <a:spcPct val="80000"/>
              </a:lnSpc>
              <a:buFont typeface="Wingdings" pitchFamily="2" charset="2"/>
              <a:buNone/>
            </a:pPr>
            <a:r>
              <a:rPr lang="en-US" sz="1200" b="1" dirty="0">
                <a:latin typeface="Times New Roman" pitchFamily="18" charset="0"/>
              </a:rPr>
              <a:t>                                                                                                                             </a:t>
            </a:r>
            <a:r>
              <a:rPr lang="en-US" sz="1600" b="1" dirty="0">
                <a:latin typeface="Times New Roman" pitchFamily="18" charset="0"/>
              </a:rPr>
              <a:t>Onset of study              Time</a:t>
            </a:r>
          </a:p>
          <a:p>
            <a:pPr>
              <a:lnSpc>
                <a:spcPct val="80000"/>
              </a:lnSpc>
              <a:buFont typeface="Wingdings" pitchFamily="2" charset="2"/>
              <a:buNone/>
            </a:pPr>
            <a:r>
              <a:rPr lang="en-US" sz="1800" b="1" dirty="0">
                <a:solidFill>
                  <a:schemeClr val="tx2"/>
                </a:solidFill>
                <a:latin typeface="Times New Roman" pitchFamily="18" charset="0"/>
              </a:rPr>
              <a:t>Question: What happened?</a:t>
            </a:r>
          </a:p>
          <a:p>
            <a:pPr>
              <a:lnSpc>
                <a:spcPct val="80000"/>
              </a:lnSpc>
              <a:buFont typeface="Wingdings" pitchFamily="2" charset="2"/>
              <a:buNone/>
            </a:pPr>
            <a:endParaRPr lang="en-US" sz="1600" b="1" dirty="0">
              <a:latin typeface="Times New Roman" pitchFamily="18" charset="0"/>
            </a:endParaRPr>
          </a:p>
          <a:p>
            <a:pPr>
              <a:lnSpc>
                <a:spcPct val="80000"/>
              </a:lnSpc>
              <a:buFont typeface="Wingdings" pitchFamily="2" charset="2"/>
              <a:buNone/>
            </a:pPr>
            <a:r>
              <a:rPr lang="en-US" sz="1200" b="1" dirty="0">
                <a:latin typeface="Times New Roman" pitchFamily="18" charset="0"/>
              </a:rPr>
              <a:t>                                                                                        </a:t>
            </a:r>
          </a:p>
          <a:p>
            <a:pPr>
              <a:lnSpc>
                <a:spcPct val="80000"/>
              </a:lnSpc>
              <a:buFont typeface="Wingdings" pitchFamily="2" charset="2"/>
              <a:buNone/>
            </a:pPr>
            <a:r>
              <a:rPr lang="en-US" sz="1200" b="1" dirty="0">
                <a:latin typeface="Times New Roman" pitchFamily="18" charset="0"/>
              </a:rPr>
              <a:t>                                            </a:t>
            </a:r>
            <a:r>
              <a:rPr lang="en-US" sz="1800" b="1" dirty="0">
                <a:latin typeface="Times New Roman" pitchFamily="18" charset="0"/>
              </a:rPr>
              <a:t>Direction of inquiry</a:t>
            </a:r>
          </a:p>
          <a:p>
            <a:pPr>
              <a:lnSpc>
                <a:spcPct val="80000"/>
              </a:lnSpc>
              <a:buFont typeface="Wingdings" pitchFamily="2" charset="2"/>
              <a:buNone/>
            </a:pPr>
            <a:r>
              <a:rPr lang="en-US" sz="1800" b="1" dirty="0">
                <a:latin typeface="Times New Roman" pitchFamily="18" charset="0"/>
              </a:rPr>
              <a:t>                          </a:t>
            </a:r>
          </a:p>
        </p:txBody>
      </p:sp>
      <p:sp>
        <p:nvSpPr>
          <p:cNvPr id="47108" name="Oval 4"/>
          <p:cNvSpPr>
            <a:spLocks noChangeArrowheads="1"/>
          </p:cNvSpPr>
          <p:nvPr/>
        </p:nvSpPr>
        <p:spPr bwMode="auto">
          <a:xfrm>
            <a:off x="2895600" y="228600"/>
            <a:ext cx="685800" cy="685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7109" name="Line 5"/>
          <p:cNvSpPr>
            <a:spLocks noChangeShapeType="1"/>
          </p:cNvSpPr>
          <p:nvPr/>
        </p:nvSpPr>
        <p:spPr bwMode="auto">
          <a:xfrm>
            <a:off x="3581400" y="457200"/>
            <a:ext cx="1066800" cy="0"/>
          </a:xfrm>
          <a:prstGeom prst="line">
            <a:avLst/>
          </a:prstGeom>
          <a:noFill/>
          <a:ln w="9525">
            <a:solidFill>
              <a:schemeClr val="tx1"/>
            </a:solidFill>
            <a:round/>
            <a:headEnd/>
            <a:tailEnd/>
          </a:ln>
          <a:effectLst/>
        </p:spPr>
        <p:txBody>
          <a:bodyPr/>
          <a:lstStyle/>
          <a:p>
            <a:endParaRPr lang="en-US"/>
          </a:p>
        </p:txBody>
      </p:sp>
      <p:sp>
        <p:nvSpPr>
          <p:cNvPr id="47110" name="Line 6"/>
          <p:cNvSpPr>
            <a:spLocks noChangeShapeType="1"/>
          </p:cNvSpPr>
          <p:nvPr/>
        </p:nvSpPr>
        <p:spPr bwMode="auto">
          <a:xfrm>
            <a:off x="4648200" y="457200"/>
            <a:ext cx="0" cy="914400"/>
          </a:xfrm>
          <a:prstGeom prst="line">
            <a:avLst/>
          </a:prstGeom>
          <a:noFill/>
          <a:ln w="9525">
            <a:solidFill>
              <a:schemeClr val="tx1"/>
            </a:solidFill>
            <a:round/>
            <a:headEnd/>
            <a:tailEnd/>
          </a:ln>
          <a:effectLst/>
        </p:spPr>
        <p:txBody>
          <a:bodyPr/>
          <a:lstStyle/>
          <a:p>
            <a:endParaRPr lang="en-US"/>
          </a:p>
        </p:txBody>
      </p:sp>
      <p:sp>
        <p:nvSpPr>
          <p:cNvPr id="47112" name="Line 8"/>
          <p:cNvSpPr>
            <a:spLocks noChangeShapeType="1"/>
          </p:cNvSpPr>
          <p:nvPr/>
        </p:nvSpPr>
        <p:spPr bwMode="auto">
          <a:xfrm>
            <a:off x="3505200" y="1371600"/>
            <a:ext cx="1143000" cy="0"/>
          </a:xfrm>
          <a:prstGeom prst="line">
            <a:avLst/>
          </a:prstGeom>
          <a:noFill/>
          <a:ln w="9525">
            <a:solidFill>
              <a:schemeClr val="tx1"/>
            </a:solidFill>
            <a:round/>
            <a:headEnd/>
            <a:tailEnd/>
          </a:ln>
          <a:effectLst/>
        </p:spPr>
        <p:txBody>
          <a:bodyPr/>
          <a:lstStyle/>
          <a:p>
            <a:endParaRPr lang="en-US"/>
          </a:p>
        </p:txBody>
      </p:sp>
      <p:sp>
        <p:nvSpPr>
          <p:cNvPr id="47114" name="Oval 10"/>
          <p:cNvSpPr>
            <a:spLocks noChangeArrowheads="1"/>
          </p:cNvSpPr>
          <p:nvPr/>
        </p:nvSpPr>
        <p:spPr bwMode="auto">
          <a:xfrm>
            <a:off x="3124200" y="1219200"/>
            <a:ext cx="381000" cy="381000"/>
          </a:xfrm>
          <a:prstGeom prst="ellipse">
            <a:avLst/>
          </a:prstGeom>
          <a:solidFill>
            <a:srgbClr val="FFFFFF"/>
          </a:solidFill>
          <a:ln w="9525">
            <a:solidFill>
              <a:schemeClr val="tx1"/>
            </a:solidFill>
            <a:round/>
            <a:headEnd/>
            <a:tailEnd/>
          </a:ln>
          <a:effectLst/>
        </p:spPr>
        <p:txBody>
          <a:bodyPr wrap="none" anchor="ctr"/>
          <a:lstStyle/>
          <a:p>
            <a:endParaRPr lang="en-US"/>
          </a:p>
        </p:txBody>
      </p:sp>
      <p:sp>
        <p:nvSpPr>
          <p:cNvPr id="47115" name="Line 11"/>
          <p:cNvSpPr>
            <a:spLocks noChangeShapeType="1"/>
          </p:cNvSpPr>
          <p:nvPr/>
        </p:nvSpPr>
        <p:spPr bwMode="auto">
          <a:xfrm>
            <a:off x="4648200" y="914400"/>
            <a:ext cx="1905000" cy="0"/>
          </a:xfrm>
          <a:prstGeom prst="line">
            <a:avLst/>
          </a:prstGeom>
          <a:noFill/>
          <a:ln w="9525">
            <a:solidFill>
              <a:schemeClr val="tx1"/>
            </a:solidFill>
            <a:round/>
            <a:headEnd/>
            <a:tailEnd/>
          </a:ln>
          <a:effectLst/>
        </p:spPr>
        <p:txBody>
          <a:bodyPr/>
          <a:lstStyle/>
          <a:p>
            <a:endParaRPr lang="en-US"/>
          </a:p>
        </p:txBody>
      </p:sp>
      <p:sp>
        <p:nvSpPr>
          <p:cNvPr id="47126" name="Rectangle 22"/>
          <p:cNvSpPr>
            <a:spLocks noChangeArrowheads="1"/>
          </p:cNvSpPr>
          <p:nvPr/>
        </p:nvSpPr>
        <p:spPr bwMode="auto">
          <a:xfrm>
            <a:off x="6553200" y="609600"/>
            <a:ext cx="457200"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7128" name="Rectangle 24"/>
          <p:cNvSpPr>
            <a:spLocks noChangeArrowheads="1"/>
          </p:cNvSpPr>
          <p:nvPr/>
        </p:nvSpPr>
        <p:spPr bwMode="auto">
          <a:xfrm>
            <a:off x="6553200" y="990600"/>
            <a:ext cx="457200" cy="1524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47129" name="Oval 25"/>
          <p:cNvSpPr>
            <a:spLocks noChangeArrowheads="1"/>
          </p:cNvSpPr>
          <p:nvPr/>
        </p:nvSpPr>
        <p:spPr bwMode="auto">
          <a:xfrm>
            <a:off x="2971800" y="20574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7130" name="Oval 26"/>
          <p:cNvSpPr>
            <a:spLocks noChangeArrowheads="1"/>
          </p:cNvSpPr>
          <p:nvPr/>
        </p:nvSpPr>
        <p:spPr bwMode="auto">
          <a:xfrm>
            <a:off x="2895600" y="2819400"/>
            <a:ext cx="609600" cy="609600"/>
          </a:xfrm>
          <a:prstGeom prst="ellipse">
            <a:avLst/>
          </a:prstGeom>
          <a:solidFill>
            <a:srgbClr val="FFFFFF"/>
          </a:solidFill>
          <a:ln w="9525">
            <a:solidFill>
              <a:schemeClr val="tx1"/>
            </a:solidFill>
            <a:round/>
            <a:headEnd/>
            <a:tailEnd/>
          </a:ln>
          <a:effectLst/>
        </p:spPr>
        <p:txBody>
          <a:bodyPr wrap="none" anchor="ctr"/>
          <a:lstStyle/>
          <a:p>
            <a:endParaRPr lang="en-US"/>
          </a:p>
        </p:txBody>
      </p:sp>
      <p:sp>
        <p:nvSpPr>
          <p:cNvPr id="47131" name="Line 27"/>
          <p:cNvSpPr>
            <a:spLocks noChangeShapeType="1"/>
          </p:cNvSpPr>
          <p:nvPr/>
        </p:nvSpPr>
        <p:spPr bwMode="auto">
          <a:xfrm>
            <a:off x="3352800" y="2286000"/>
            <a:ext cx="1295400" cy="0"/>
          </a:xfrm>
          <a:prstGeom prst="line">
            <a:avLst/>
          </a:prstGeom>
          <a:noFill/>
          <a:ln w="9525">
            <a:solidFill>
              <a:schemeClr val="tx1"/>
            </a:solidFill>
            <a:round/>
            <a:headEnd/>
            <a:tailEnd/>
          </a:ln>
          <a:effectLst/>
        </p:spPr>
        <p:txBody>
          <a:bodyPr/>
          <a:lstStyle/>
          <a:p>
            <a:endParaRPr lang="en-US"/>
          </a:p>
        </p:txBody>
      </p:sp>
      <p:sp>
        <p:nvSpPr>
          <p:cNvPr id="47132" name="Line 28"/>
          <p:cNvSpPr>
            <a:spLocks noChangeShapeType="1"/>
          </p:cNvSpPr>
          <p:nvPr/>
        </p:nvSpPr>
        <p:spPr bwMode="auto">
          <a:xfrm>
            <a:off x="3505200" y="3124200"/>
            <a:ext cx="1143000" cy="0"/>
          </a:xfrm>
          <a:prstGeom prst="line">
            <a:avLst/>
          </a:prstGeom>
          <a:noFill/>
          <a:ln w="9525">
            <a:solidFill>
              <a:schemeClr val="tx1"/>
            </a:solidFill>
            <a:round/>
            <a:headEnd/>
            <a:tailEnd/>
          </a:ln>
          <a:effectLst/>
        </p:spPr>
        <p:txBody>
          <a:bodyPr/>
          <a:lstStyle/>
          <a:p>
            <a:endParaRPr lang="en-US"/>
          </a:p>
        </p:txBody>
      </p:sp>
      <p:sp>
        <p:nvSpPr>
          <p:cNvPr id="47133" name="Line 29"/>
          <p:cNvSpPr>
            <a:spLocks noChangeShapeType="1"/>
          </p:cNvSpPr>
          <p:nvPr/>
        </p:nvSpPr>
        <p:spPr bwMode="auto">
          <a:xfrm>
            <a:off x="4648200" y="2286000"/>
            <a:ext cx="0" cy="838200"/>
          </a:xfrm>
          <a:prstGeom prst="line">
            <a:avLst/>
          </a:prstGeom>
          <a:noFill/>
          <a:ln w="9525">
            <a:solidFill>
              <a:schemeClr val="tx1"/>
            </a:solidFill>
            <a:round/>
            <a:headEnd/>
            <a:tailEnd/>
          </a:ln>
          <a:effectLst/>
        </p:spPr>
        <p:txBody>
          <a:bodyPr/>
          <a:lstStyle/>
          <a:p>
            <a:endParaRPr lang="en-US"/>
          </a:p>
        </p:txBody>
      </p:sp>
      <p:sp>
        <p:nvSpPr>
          <p:cNvPr id="47134" name="Line 30"/>
          <p:cNvSpPr>
            <a:spLocks noChangeShapeType="1"/>
          </p:cNvSpPr>
          <p:nvPr/>
        </p:nvSpPr>
        <p:spPr bwMode="auto">
          <a:xfrm>
            <a:off x="4648200" y="2667000"/>
            <a:ext cx="1905000" cy="0"/>
          </a:xfrm>
          <a:prstGeom prst="line">
            <a:avLst/>
          </a:prstGeom>
          <a:noFill/>
          <a:ln w="9525">
            <a:solidFill>
              <a:schemeClr val="tx1"/>
            </a:solidFill>
            <a:round/>
            <a:headEnd/>
            <a:tailEnd/>
          </a:ln>
          <a:effectLst/>
        </p:spPr>
        <p:txBody>
          <a:bodyPr/>
          <a:lstStyle/>
          <a:p>
            <a:endParaRPr lang="en-US"/>
          </a:p>
        </p:txBody>
      </p:sp>
      <p:sp>
        <p:nvSpPr>
          <p:cNvPr id="47141" name="AutoShape 37"/>
          <p:cNvSpPr>
            <a:spLocks noChangeArrowheads="1"/>
          </p:cNvSpPr>
          <p:nvPr/>
        </p:nvSpPr>
        <p:spPr bwMode="auto">
          <a:xfrm>
            <a:off x="6553200" y="2209800"/>
            <a:ext cx="762000" cy="838200"/>
          </a:xfrm>
          <a:prstGeom prst="diamond">
            <a:avLst/>
          </a:prstGeom>
          <a:solidFill>
            <a:srgbClr val="FFFFFF"/>
          </a:solidFill>
          <a:ln w="9525">
            <a:solidFill>
              <a:schemeClr val="tx1"/>
            </a:solidFill>
            <a:miter lim="800000"/>
            <a:headEnd/>
            <a:tailEnd/>
          </a:ln>
          <a:effectLst/>
        </p:spPr>
        <p:txBody>
          <a:bodyPr wrap="none" anchor="ctr"/>
          <a:lstStyle/>
          <a:p>
            <a:endParaRPr lang="en-US"/>
          </a:p>
        </p:txBody>
      </p:sp>
      <p:sp>
        <p:nvSpPr>
          <p:cNvPr id="47142" name="AutoShape 38"/>
          <p:cNvSpPr>
            <a:spLocks noChangeArrowheads="1"/>
          </p:cNvSpPr>
          <p:nvPr/>
        </p:nvSpPr>
        <p:spPr bwMode="auto">
          <a:xfrm rot="8073191">
            <a:off x="6779419" y="2288381"/>
            <a:ext cx="295275" cy="290513"/>
          </a:xfrm>
          <a:prstGeom prst="rtTriangle">
            <a:avLst/>
          </a:prstGeom>
          <a:solidFill>
            <a:schemeClr val="accent1"/>
          </a:solidFill>
          <a:ln w="9525">
            <a:solidFill>
              <a:schemeClr val="tx1"/>
            </a:solidFill>
            <a:miter lim="800000"/>
            <a:headEnd/>
            <a:tailEnd/>
          </a:ln>
          <a:effectLst/>
        </p:spPr>
        <p:txBody>
          <a:bodyPr wrap="none" anchor="ctr"/>
          <a:lstStyle/>
          <a:p>
            <a:endParaRPr lang="en-US"/>
          </a:p>
        </p:txBody>
      </p:sp>
      <p:sp>
        <p:nvSpPr>
          <p:cNvPr id="47143" name="Line 39"/>
          <p:cNvSpPr>
            <a:spLocks noChangeShapeType="1"/>
          </p:cNvSpPr>
          <p:nvPr/>
        </p:nvSpPr>
        <p:spPr bwMode="auto">
          <a:xfrm>
            <a:off x="1905000" y="3810000"/>
            <a:ext cx="6553200" cy="0"/>
          </a:xfrm>
          <a:prstGeom prst="line">
            <a:avLst/>
          </a:prstGeom>
          <a:noFill/>
          <a:ln w="19050">
            <a:solidFill>
              <a:schemeClr val="tx1"/>
            </a:solidFill>
            <a:round/>
            <a:headEnd/>
            <a:tailEnd type="triangle" w="med" len="med"/>
          </a:ln>
          <a:effectLst/>
        </p:spPr>
        <p:txBody>
          <a:bodyPr/>
          <a:lstStyle/>
          <a:p>
            <a:endParaRPr lang="en-US"/>
          </a:p>
        </p:txBody>
      </p:sp>
      <p:sp>
        <p:nvSpPr>
          <p:cNvPr id="47144" name="Line 40"/>
          <p:cNvSpPr>
            <a:spLocks noChangeShapeType="1"/>
          </p:cNvSpPr>
          <p:nvPr/>
        </p:nvSpPr>
        <p:spPr bwMode="auto">
          <a:xfrm>
            <a:off x="2743200" y="3657600"/>
            <a:ext cx="0" cy="304800"/>
          </a:xfrm>
          <a:prstGeom prst="line">
            <a:avLst/>
          </a:prstGeom>
          <a:noFill/>
          <a:ln w="9525">
            <a:solidFill>
              <a:schemeClr val="tx1"/>
            </a:solidFill>
            <a:round/>
            <a:headEnd/>
            <a:tailEnd/>
          </a:ln>
          <a:effectLst/>
        </p:spPr>
        <p:txBody>
          <a:bodyPr/>
          <a:lstStyle/>
          <a:p>
            <a:endParaRPr lang="en-US"/>
          </a:p>
        </p:txBody>
      </p:sp>
      <p:sp>
        <p:nvSpPr>
          <p:cNvPr id="47145" name="Line 41"/>
          <p:cNvSpPr>
            <a:spLocks noChangeShapeType="1"/>
          </p:cNvSpPr>
          <p:nvPr/>
        </p:nvSpPr>
        <p:spPr bwMode="auto">
          <a:xfrm>
            <a:off x="6400800" y="3657600"/>
            <a:ext cx="0" cy="304800"/>
          </a:xfrm>
          <a:prstGeom prst="line">
            <a:avLst/>
          </a:prstGeom>
          <a:noFill/>
          <a:ln w="9525">
            <a:solidFill>
              <a:schemeClr val="tx1"/>
            </a:solidFill>
            <a:round/>
            <a:headEnd/>
            <a:tailEnd/>
          </a:ln>
          <a:effectLst/>
        </p:spPr>
        <p:txBody>
          <a:bodyPr/>
          <a:lstStyle/>
          <a:p>
            <a:endParaRPr lang="en-US"/>
          </a:p>
        </p:txBody>
      </p:sp>
      <p:sp>
        <p:nvSpPr>
          <p:cNvPr id="47146" name="Line 42"/>
          <p:cNvSpPr>
            <a:spLocks noChangeShapeType="1"/>
          </p:cNvSpPr>
          <p:nvPr/>
        </p:nvSpPr>
        <p:spPr bwMode="auto">
          <a:xfrm flipH="1">
            <a:off x="1697182" y="4641273"/>
            <a:ext cx="6553200" cy="0"/>
          </a:xfrm>
          <a:prstGeom prst="line">
            <a:avLst/>
          </a:prstGeom>
          <a:noFill/>
          <a:ln w="57150">
            <a:solidFill>
              <a:srgbClr val="FF6600"/>
            </a:solidFill>
            <a:round/>
            <a:headEnd/>
            <a:tailEnd type="triangle" w="med" len="med"/>
          </a:ln>
          <a:effectLst/>
        </p:spPr>
        <p:txBody>
          <a:bodyPr/>
          <a:lstStyle/>
          <a:p>
            <a:endParaRPr lang="en-US"/>
          </a:p>
        </p:txBody>
      </p:sp>
      <p:sp>
        <p:nvSpPr>
          <p:cNvPr id="23" name="Rectangle 22"/>
          <p:cNvSpPr/>
          <p:nvPr/>
        </p:nvSpPr>
        <p:spPr>
          <a:xfrm>
            <a:off x="5098473" y="0"/>
            <a:ext cx="3782291" cy="540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CASE CONTROL STUDY</a:t>
            </a:r>
            <a:endParaRPr lang="en-US" sz="24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Oval 4"/>
          <p:cNvSpPr>
            <a:spLocks noChangeArrowheads="1"/>
          </p:cNvSpPr>
          <p:nvPr/>
        </p:nvSpPr>
        <p:spPr bwMode="auto">
          <a:xfrm>
            <a:off x="1828800" y="1524000"/>
            <a:ext cx="1143000" cy="1066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1206" name="Line 6"/>
          <p:cNvSpPr>
            <a:spLocks noChangeShapeType="1"/>
          </p:cNvSpPr>
          <p:nvPr/>
        </p:nvSpPr>
        <p:spPr bwMode="auto">
          <a:xfrm>
            <a:off x="2971800" y="2057400"/>
            <a:ext cx="609600" cy="0"/>
          </a:xfrm>
          <a:prstGeom prst="line">
            <a:avLst/>
          </a:prstGeom>
          <a:noFill/>
          <a:ln w="9525">
            <a:solidFill>
              <a:schemeClr val="tx1"/>
            </a:solidFill>
            <a:round/>
            <a:headEnd/>
            <a:tailEnd/>
          </a:ln>
          <a:effectLst/>
        </p:spPr>
        <p:txBody>
          <a:bodyPr/>
          <a:lstStyle/>
          <a:p>
            <a:endParaRPr lang="en-US"/>
          </a:p>
        </p:txBody>
      </p:sp>
      <p:sp>
        <p:nvSpPr>
          <p:cNvPr id="51207" name="Line 7"/>
          <p:cNvSpPr>
            <a:spLocks noChangeShapeType="1"/>
          </p:cNvSpPr>
          <p:nvPr/>
        </p:nvSpPr>
        <p:spPr bwMode="auto">
          <a:xfrm>
            <a:off x="3581400" y="1066800"/>
            <a:ext cx="0" cy="2133600"/>
          </a:xfrm>
          <a:prstGeom prst="line">
            <a:avLst/>
          </a:prstGeom>
          <a:noFill/>
          <a:ln w="9525">
            <a:solidFill>
              <a:schemeClr val="tx1"/>
            </a:solidFill>
            <a:round/>
            <a:headEnd/>
            <a:tailEnd/>
          </a:ln>
          <a:effectLst/>
        </p:spPr>
        <p:txBody>
          <a:bodyPr/>
          <a:lstStyle/>
          <a:p>
            <a:endParaRPr lang="en-US"/>
          </a:p>
        </p:txBody>
      </p:sp>
      <p:sp>
        <p:nvSpPr>
          <p:cNvPr id="51208" name="Line 8"/>
          <p:cNvSpPr>
            <a:spLocks noChangeShapeType="1"/>
          </p:cNvSpPr>
          <p:nvPr/>
        </p:nvSpPr>
        <p:spPr bwMode="auto">
          <a:xfrm>
            <a:off x="3581400" y="1066800"/>
            <a:ext cx="533400" cy="0"/>
          </a:xfrm>
          <a:prstGeom prst="line">
            <a:avLst/>
          </a:prstGeom>
          <a:noFill/>
          <a:ln w="9525">
            <a:solidFill>
              <a:schemeClr val="tx1"/>
            </a:solidFill>
            <a:round/>
            <a:headEnd/>
            <a:tailEnd/>
          </a:ln>
          <a:effectLst/>
        </p:spPr>
        <p:txBody>
          <a:bodyPr/>
          <a:lstStyle/>
          <a:p>
            <a:endParaRPr lang="en-US"/>
          </a:p>
        </p:txBody>
      </p:sp>
      <p:sp>
        <p:nvSpPr>
          <p:cNvPr id="51209" name="Line 9"/>
          <p:cNvSpPr>
            <a:spLocks noChangeShapeType="1"/>
          </p:cNvSpPr>
          <p:nvPr/>
        </p:nvSpPr>
        <p:spPr bwMode="auto">
          <a:xfrm>
            <a:off x="3581400" y="3200400"/>
            <a:ext cx="533400" cy="0"/>
          </a:xfrm>
          <a:prstGeom prst="line">
            <a:avLst/>
          </a:prstGeom>
          <a:noFill/>
          <a:ln w="9525">
            <a:solidFill>
              <a:schemeClr val="tx1"/>
            </a:solidFill>
            <a:round/>
            <a:headEnd/>
            <a:tailEnd/>
          </a:ln>
          <a:effectLst/>
        </p:spPr>
        <p:txBody>
          <a:bodyPr/>
          <a:lstStyle/>
          <a:p>
            <a:endParaRPr lang="en-US"/>
          </a:p>
        </p:txBody>
      </p:sp>
      <p:sp>
        <p:nvSpPr>
          <p:cNvPr id="51210" name="Oval 10"/>
          <p:cNvSpPr>
            <a:spLocks noChangeArrowheads="1"/>
          </p:cNvSpPr>
          <p:nvPr/>
        </p:nvSpPr>
        <p:spPr bwMode="auto">
          <a:xfrm>
            <a:off x="4114800" y="838200"/>
            <a:ext cx="457200" cy="457200"/>
          </a:xfrm>
          <a:prstGeom prst="ellipse">
            <a:avLst/>
          </a:prstGeom>
          <a:solidFill>
            <a:srgbClr val="00CCFF"/>
          </a:solidFill>
          <a:ln w="9525">
            <a:solidFill>
              <a:schemeClr val="tx1"/>
            </a:solidFill>
            <a:round/>
            <a:headEnd/>
            <a:tailEnd/>
          </a:ln>
          <a:effectLst/>
        </p:spPr>
        <p:txBody>
          <a:bodyPr wrap="none" anchor="ctr"/>
          <a:lstStyle/>
          <a:p>
            <a:endParaRPr lang="en-US"/>
          </a:p>
        </p:txBody>
      </p:sp>
      <p:sp>
        <p:nvSpPr>
          <p:cNvPr id="51212" name="Oval 12"/>
          <p:cNvSpPr>
            <a:spLocks noChangeArrowheads="1"/>
          </p:cNvSpPr>
          <p:nvPr/>
        </p:nvSpPr>
        <p:spPr bwMode="auto">
          <a:xfrm>
            <a:off x="4114800" y="2895600"/>
            <a:ext cx="533400" cy="533400"/>
          </a:xfrm>
          <a:prstGeom prst="ellipse">
            <a:avLst/>
          </a:prstGeom>
          <a:solidFill>
            <a:srgbClr val="00FFFF"/>
          </a:solidFill>
          <a:ln w="9525">
            <a:solidFill>
              <a:schemeClr val="tx1"/>
            </a:solidFill>
            <a:round/>
            <a:headEnd/>
            <a:tailEnd/>
          </a:ln>
          <a:effectLst/>
        </p:spPr>
        <p:txBody>
          <a:bodyPr wrap="none" anchor="ctr"/>
          <a:lstStyle/>
          <a:p>
            <a:endParaRPr lang="en-US"/>
          </a:p>
        </p:txBody>
      </p:sp>
      <p:sp>
        <p:nvSpPr>
          <p:cNvPr id="51213" name="Line 13"/>
          <p:cNvSpPr>
            <a:spLocks noChangeShapeType="1"/>
          </p:cNvSpPr>
          <p:nvPr/>
        </p:nvSpPr>
        <p:spPr bwMode="auto">
          <a:xfrm>
            <a:off x="4572000" y="1066800"/>
            <a:ext cx="1143000" cy="0"/>
          </a:xfrm>
          <a:prstGeom prst="line">
            <a:avLst/>
          </a:prstGeom>
          <a:noFill/>
          <a:ln w="9525">
            <a:solidFill>
              <a:schemeClr val="tx1"/>
            </a:solidFill>
            <a:round/>
            <a:headEnd/>
            <a:tailEnd/>
          </a:ln>
          <a:effectLst/>
        </p:spPr>
        <p:txBody>
          <a:bodyPr/>
          <a:lstStyle/>
          <a:p>
            <a:endParaRPr lang="en-US"/>
          </a:p>
        </p:txBody>
      </p:sp>
      <p:sp>
        <p:nvSpPr>
          <p:cNvPr id="51214" name="Line 14"/>
          <p:cNvSpPr>
            <a:spLocks noChangeShapeType="1"/>
          </p:cNvSpPr>
          <p:nvPr/>
        </p:nvSpPr>
        <p:spPr bwMode="auto">
          <a:xfrm>
            <a:off x="4648200" y="3200400"/>
            <a:ext cx="1066800" cy="0"/>
          </a:xfrm>
          <a:prstGeom prst="line">
            <a:avLst/>
          </a:prstGeom>
          <a:noFill/>
          <a:ln w="9525">
            <a:solidFill>
              <a:schemeClr val="tx1"/>
            </a:solidFill>
            <a:round/>
            <a:headEnd/>
            <a:tailEnd/>
          </a:ln>
          <a:effectLst/>
        </p:spPr>
        <p:txBody>
          <a:bodyPr/>
          <a:lstStyle/>
          <a:p>
            <a:endParaRPr lang="en-US"/>
          </a:p>
        </p:txBody>
      </p:sp>
      <p:sp>
        <p:nvSpPr>
          <p:cNvPr id="51215" name="Line 15"/>
          <p:cNvSpPr>
            <a:spLocks noChangeShapeType="1"/>
          </p:cNvSpPr>
          <p:nvPr/>
        </p:nvSpPr>
        <p:spPr bwMode="auto">
          <a:xfrm>
            <a:off x="5715000" y="457200"/>
            <a:ext cx="0" cy="1371600"/>
          </a:xfrm>
          <a:prstGeom prst="line">
            <a:avLst/>
          </a:prstGeom>
          <a:noFill/>
          <a:ln w="9525">
            <a:solidFill>
              <a:schemeClr val="tx1"/>
            </a:solidFill>
            <a:round/>
            <a:headEnd/>
            <a:tailEnd/>
          </a:ln>
          <a:effectLst/>
        </p:spPr>
        <p:txBody>
          <a:bodyPr/>
          <a:lstStyle/>
          <a:p>
            <a:endParaRPr lang="en-US"/>
          </a:p>
        </p:txBody>
      </p:sp>
      <p:sp>
        <p:nvSpPr>
          <p:cNvPr id="51216" name="Line 16"/>
          <p:cNvSpPr>
            <a:spLocks noChangeShapeType="1"/>
          </p:cNvSpPr>
          <p:nvPr/>
        </p:nvSpPr>
        <p:spPr bwMode="auto">
          <a:xfrm>
            <a:off x="5715000" y="2667000"/>
            <a:ext cx="0" cy="1219200"/>
          </a:xfrm>
          <a:prstGeom prst="line">
            <a:avLst/>
          </a:prstGeom>
          <a:noFill/>
          <a:ln w="9525">
            <a:solidFill>
              <a:schemeClr val="tx1"/>
            </a:solidFill>
            <a:round/>
            <a:headEnd/>
            <a:tailEnd/>
          </a:ln>
          <a:effectLst/>
        </p:spPr>
        <p:txBody>
          <a:bodyPr/>
          <a:lstStyle/>
          <a:p>
            <a:endParaRPr lang="en-US"/>
          </a:p>
        </p:txBody>
      </p:sp>
      <p:sp>
        <p:nvSpPr>
          <p:cNvPr id="51217" name="Line 17"/>
          <p:cNvSpPr>
            <a:spLocks noChangeShapeType="1"/>
          </p:cNvSpPr>
          <p:nvPr/>
        </p:nvSpPr>
        <p:spPr bwMode="auto">
          <a:xfrm>
            <a:off x="5715000" y="457200"/>
            <a:ext cx="457200" cy="0"/>
          </a:xfrm>
          <a:prstGeom prst="line">
            <a:avLst/>
          </a:prstGeom>
          <a:noFill/>
          <a:ln w="9525">
            <a:solidFill>
              <a:schemeClr val="tx1"/>
            </a:solidFill>
            <a:round/>
            <a:headEnd/>
            <a:tailEnd/>
          </a:ln>
          <a:effectLst/>
        </p:spPr>
        <p:txBody>
          <a:bodyPr/>
          <a:lstStyle/>
          <a:p>
            <a:endParaRPr lang="en-US"/>
          </a:p>
        </p:txBody>
      </p:sp>
      <p:sp>
        <p:nvSpPr>
          <p:cNvPr id="51218" name="Line 18"/>
          <p:cNvSpPr>
            <a:spLocks noChangeShapeType="1"/>
          </p:cNvSpPr>
          <p:nvPr/>
        </p:nvSpPr>
        <p:spPr bwMode="auto">
          <a:xfrm>
            <a:off x="5715000" y="1828800"/>
            <a:ext cx="457200" cy="0"/>
          </a:xfrm>
          <a:prstGeom prst="line">
            <a:avLst/>
          </a:prstGeom>
          <a:noFill/>
          <a:ln w="9525">
            <a:solidFill>
              <a:schemeClr val="tx1"/>
            </a:solidFill>
            <a:round/>
            <a:headEnd/>
            <a:tailEnd/>
          </a:ln>
          <a:effectLst/>
        </p:spPr>
        <p:txBody>
          <a:bodyPr/>
          <a:lstStyle/>
          <a:p>
            <a:endParaRPr lang="en-US"/>
          </a:p>
        </p:txBody>
      </p:sp>
      <p:sp>
        <p:nvSpPr>
          <p:cNvPr id="51219" name="Line 19"/>
          <p:cNvSpPr>
            <a:spLocks noChangeShapeType="1"/>
          </p:cNvSpPr>
          <p:nvPr/>
        </p:nvSpPr>
        <p:spPr bwMode="auto">
          <a:xfrm>
            <a:off x="5715000" y="2667000"/>
            <a:ext cx="457200" cy="0"/>
          </a:xfrm>
          <a:prstGeom prst="line">
            <a:avLst/>
          </a:prstGeom>
          <a:noFill/>
          <a:ln w="9525">
            <a:solidFill>
              <a:schemeClr val="tx1"/>
            </a:solidFill>
            <a:round/>
            <a:headEnd/>
            <a:tailEnd/>
          </a:ln>
          <a:effectLst/>
        </p:spPr>
        <p:txBody>
          <a:bodyPr/>
          <a:lstStyle/>
          <a:p>
            <a:endParaRPr lang="en-US"/>
          </a:p>
        </p:txBody>
      </p:sp>
      <p:sp>
        <p:nvSpPr>
          <p:cNvPr id="51220" name="Line 20"/>
          <p:cNvSpPr>
            <a:spLocks noChangeShapeType="1"/>
          </p:cNvSpPr>
          <p:nvPr/>
        </p:nvSpPr>
        <p:spPr bwMode="auto">
          <a:xfrm>
            <a:off x="5715000" y="3886200"/>
            <a:ext cx="457200" cy="0"/>
          </a:xfrm>
          <a:prstGeom prst="line">
            <a:avLst/>
          </a:prstGeom>
          <a:noFill/>
          <a:ln w="9525">
            <a:solidFill>
              <a:schemeClr val="tx1"/>
            </a:solidFill>
            <a:round/>
            <a:headEnd/>
            <a:tailEnd/>
          </a:ln>
          <a:effectLst/>
        </p:spPr>
        <p:txBody>
          <a:bodyPr/>
          <a:lstStyle/>
          <a:p>
            <a:endParaRPr lang="en-US"/>
          </a:p>
        </p:txBody>
      </p:sp>
      <p:sp>
        <p:nvSpPr>
          <p:cNvPr id="51221" name="Rectangle 21"/>
          <p:cNvSpPr>
            <a:spLocks noChangeArrowheads="1"/>
          </p:cNvSpPr>
          <p:nvPr/>
        </p:nvSpPr>
        <p:spPr bwMode="auto">
          <a:xfrm>
            <a:off x="6172200" y="304800"/>
            <a:ext cx="457200" cy="381000"/>
          </a:xfrm>
          <a:prstGeom prst="rect">
            <a:avLst/>
          </a:prstGeom>
          <a:solidFill>
            <a:srgbClr val="00CCFF"/>
          </a:solidFill>
          <a:ln w="9525">
            <a:solidFill>
              <a:schemeClr val="tx1"/>
            </a:solidFill>
            <a:miter lim="800000"/>
            <a:headEnd/>
            <a:tailEnd/>
          </a:ln>
          <a:effectLst/>
        </p:spPr>
        <p:txBody>
          <a:bodyPr wrap="none" anchor="ctr"/>
          <a:lstStyle/>
          <a:p>
            <a:endParaRPr lang="en-US"/>
          </a:p>
        </p:txBody>
      </p:sp>
      <p:sp>
        <p:nvSpPr>
          <p:cNvPr id="51222" name="AutoShape 22"/>
          <p:cNvSpPr>
            <a:spLocks noChangeArrowheads="1"/>
          </p:cNvSpPr>
          <p:nvPr/>
        </p:nvSpPr>
        <p:spPr bwMode="auto">
          <a:xfrm>
            <a:off x="6172200" y="1447800"/>
            <a:ext cx="609600" cy="685800"/>
          </a:xfrm>
          <a:prstGeom prst="diamond">
            <a:avLst/>
          </a:prstGeom>
          <a:solidFill>
            <a:srgbClr val="00CCFF"/>
          </a:solidFill>
          <a:ln w="9525">
            <a:solidFill>
              <a:schemeClr val="tx1"/>
            </a:solidFill>
            <a:miter lim="800000"/>
            <a:headEnd/>
            <a:tailEnd/>
          </a:ln>
          <a:effectLst/>
        </p:spPr>
        <p:txBody>
          <a:bodyPr wrap="none" anchor="ctr"/>
          <a:lstStyle/>
          <a:p>
            <a:endParaRPr lang="en-US"/>
          </a:p>
        </p:txBody>
      </p:sp>
      <p:sp>
        <p:nvSpPr>
          <p:cNvPr id="51223" name="Rectangle 23"/>
          <p:cNvSpPr>
            <a:spLocks noChangeArrowheads="1"/>
          </p:cNvSpPr>
          <p:nvPr/>
        </p:nvSpPr>
        <p:spPr bwMode="auto">
          <a:xfrm>
            <a:off x="6172200" y="2438400"/>
            <a:ext cx="533400" cy="457200"/>
          </a:xfrm>
          <a:prstGeom prst="rect">
            <a:avLst/>
          </a:prstGeom>
          <a:solidFill>
            <a:srgbClr val="00FFFF"/>
          </a:solidFill>
          <a:ln w="9525">
            <a:solidFill>
              <a:schemeClr val="tx1"/>
            </a:solidFill>
            <a:miter lim="800000"/>
            <a:headEnd/>
            <a:tailEnd/>
          </a:ln>
          <a:effectLst/>
        </p:spPr>
        <p:txBody>
          <a:bodyPr wrap="none" anchor="ctr"/>
          <a:lstStyle/>
          <a:p>
            <a:endParaRPr lang="en-US"/>
          </a:p>
        </p:txBody>
      </p:sp>
      <p:sp>
        <p:nvSpPr>
          <p:cNvPr id="51225" name="AutoShape 25"/>
          <p:cNvSpPr>
            <a:spLocks noChangeArrowheads="1"/>
          </p:cNvSpPr>
          <p:nvPr/>
        </p:nvSpPr>
        <p:spPr bwMode="auto">
          <a:xfrm>
            <a:off x="6172200" y="3505200"/>
            <a:ext cx="609600" cy="685800"/>
          </a:xfrm>
          <a:prstGeom prst="diamond">
            <a:avLst/>
          </a:prstGeom>
          <a:solidFill>
            <a:srgbClr val="00FFFF"/>
          </a:solidFill>
          <a:ln w="9525">
            <a:solidFill>
              <a:schemeClr val="tx1"/>
            </a:solidFill>
            <a:miter lim="800000"/>
            <a:headEnd/>
            <a:tailEnd/>
          </a:ln>
          <a:effectLst/>
        </p:spPr>
        <p:txBody>
          <a:bodyPr wrap="none" anchor="ctr"/>
          <a:lstStyle/>
          <a:p>
            <a:endParaRPr lang="en-US"/>
          </a:p>
        </p:txBody>
      </p:sp>
      <p:sp>
        <p:nvSpPr>
          <p:cNvPr id="51226" name="Text Box 26"/>
          <p:cNvSpPr txBox="1">
            <a:spLocks noChangeArrowheads="1"/>
          </p:cNvSpPr>
          <p:nvPr/>
        </p:nvSpPr>
        <p:spPr bwMode="auto">
          <a:xfrm>
            <a:off x="1828800" y="3048000"/>
            <a:ext cx="1143000" cy="396875"/>
          </a:xfrm>
          <a:prstGeom prst="rect">
            <a:avLst/>
          </a:prstGeom>
          <a:noFill/>
          <a:ln w="9525">
            <a:noFill/>
            <a:miter lim="800000"/>
            <a:headEnd/>
            <a:tailEnd/>
          </a:ln>
          <a:effectLst/>
        </p:spPr>
        <p:txBody>
          <a:bodyPr>
            <a:spAutoFit/>
          </a:bodyPr>
          <a:lstStyle/>
          <a:p>
            <a:pPr>
              <a:spcBef>
                <a:spcPct val="50000"/>
              </a:spcBef>
            </a:pPr>
            <a:endParaRPr lang="en-US" sz="2000">
              <a:latin typeface="Times New Roman" pitchFamily="18" charset="0"/>
            </a:endParaRPr>
          </a:p>
        </p:txBody>
      </p:sp>
      <p:sp>
        <p:nvSpPr>
          <p:cNvPr id="51227" name="Text Box 27"/>
          <p:cNvSpPr txBox="1">
            <a:spLocks noChangeArrowheads="1"/>
          </p:cNvSpPr>
          <p:nvPr/>
        </p:nvSpPr>
        <p:spPr bwMode="auto">
          <a:xfrm>
            <a:off x="381000" y="1676400"/>
            <a:ext cx="1371600" cy="1006475"/>
          </a:xfrm>
          <a:prstGeom prst="rect">
            <a:avLst/>
          </a:prstGeom>
          <a:noFill/>
          <a:ln w="9525">
            <a:noFill/>
            <a:miter lim="800000"/>
            <a:headEnd/>
            <a:tailEnd/>
          </a:ln>
          <a:effectLst/>
        </p:spPr>
        <p:txBody>
          <a:bodyPr>
            <a:spAutoFit/>
          </a:bodyPr>
          <a:lstStyle/>
          <a:p>
            <a:pPr>
              <a:spcBef>
                <a:spcPct val="50000"/>
              </a:spcBef>
            </a:pPr>
            <a:r>
              <a:rPr lang="en-US" sz="2000">
                <a:latin typeface="Times New Roman" pitchFamily="18" charset="0"/>
              </a:rPr>
              <a:t>Cohort selected for study</a:t>
            </a:r>
          </a:p>
        </p:txBody>
      </p:sp>
      <p:sp>
        <p:nvSpPr>
          <p:cNvPr id="51228" name="Text Box 28"/>
          <p:cNvSpPr txBox="1">
            <a:spLocks noChangeArrowheads="1"/>
          </p:cNvSpPr>
          <p:nvPr/>
        </p:nvSpPr>
        <p:spPr bwMode="auto">
          <a:xfrm>
            <a:off x="3733800" y="0"/>
            <a:ext cx="1219200" cy="701675"/>
          </a:xfrm>
          <a:prstGeom prst="rect">
            <a:avLst/>
          </a:prstGeom>
          <a:noFill/>
          <a:ln w="9525">
            <a:noFill/>
            <a:miter lim="800000"/>
            <a:headEnd/>
            <a:tailEnd/>
          </a:ln>
          <a:effectLst/>
        </p:spPr>
        <p:txBody>
          <a:bodyPr>
            <a:spAutoFit/>
          </a:bodyPr>
          <a:lstStyle/>
          <a:p>
            <a:pPr>
              <a:spcBef>
                <a:spcPct val="50000"/>
              </a:spcBef>
            </a:pPr>
            <a:r>
              <a:rPr lang="en-US" sz="2000">
                <a:latin typeface="Times New Roman" pitchFamily="18" charset="0"/>
              </a:rPr>
              <a:t>Subjects (exposed)</a:t>
            </a:r>
          </a:p>
        </p:txBody>
      </p:sp>
      <p:sp>
        <p:nvSpPr>
          <p:cNvPr id="51229" name="Text Box 29"/>
          <p:cNvSpPr txBox="1">
            <a:spLocks noChangeArrowheads="1"/>
          </p:cNvSpPr>
          <p:nvPr/>
        </p:nvSpPr>
        <p:spPr bwMode="auto">
          <a:xfrm>
            <a:off x="3962400" y="4267200"/>
            <a:ext cx="609600" cy="396875"/>
          </a:xfrm>
          <a:prstGeom prst="rect">
            <a:avLst/>
          </a:prstGeom>
          <a:noFill/>
          <a:ln w="9525">
            <a:noFill/>
            <a:miter lim="800000"/>
            <a:headEnd/>
            <a:tailEnd/>
          </a:ln>
          <a:effectLst/>
        </p:spPr>
        <p:txBody>
          <a:bodyPr>
            <a:spAutoFit/>
          </a:bodyPr>
          <a:lstStyle/>
          <a:p>
            <a:pPr>
              <a:spcBef>
                <a:spcPct val="50000"/>
              </a:spcBef>
            </a:pPr>
            <a:endParaRPr lang="en-US" sz="2000">
              <a:latin typeface="Times New Roman" pitchFamily="18" charset="0"/>
            </a:endParaRPr>
          </a:p>
        </p:txBody>
      </p:sp>
      <p:sp>
        <p:nvSpPr>
          <p:cNvPr id="51231" name="Text Box 31"/>
          <p:cNvSpPr txBox="1">
            <a:spLocks noChangeArrowheads="1"/>
          </p:cNvSpPr>
          <p:nvPr/>
        </p:nvSpPr>
        <p:spPr bwMode="auto">
          <a:xfrm>
            <a:off x="3581400" y="3505200"/>
            <a:ext cx="1752600" cy="1158875"/>
          </a:xfrm>
          <a:prstGeom prst="rect">
            <a:avLst/>
          </a:prstGeom>
          <a:noFill/>
          <a:ln w="9525">
            <a:noFill/>
            <a:miter lim="800000"/>
            <a:headEnd/>
            <a:tailEnd/>
          </a:ln>
          <a:effectLst/>
        </p:spPr>
        <p:txBody>
          <a:bodyPr>
            <a:spAutoFit/>
          </a:bodyPr>
          <a:lstStyle/>
          <a:p>
            <a:pPr>
              <a:spcBef>
                <a:spcPct val="50000"/>
              </a:spcBef>
            </a:pPr>
            <a:r>
              <a:rPr lang="en-US" sz="2000">
                <a:latin typeface="Times New Roman" pitchFamily="18" charset="0"/>
              </a:rPr>
              <a:t>Controls (unexposed)</a:t>
            </a:r>
          </a:p>
          <a:p>
            <a:pPr>
              <a:spcBef>
                <a:spcPct val="50000"/>
              </a:spcBef>
            </a:pPr>
            <a:endParaRPr lang="en-US" sz="2000">
              <a:latin typeface="Times New Roman" pitchFamily="18" charset="0"/>
            </a:endParaRPr>
          </a:p>
        </p:txBody>
      </p:sp>
      <p:sp>
        <p:nvSpPr>
          <p:cNvPr id="51232" name="Text Box 32"/>
          <p:cNvSpPr txBox="1">
            <a:spLocks noChangeArrowheads="1"/>
          </p:cNvSpPr>
          <p:nvPr/>
        </p:nvSpPr>
        <p:spPr bwMode="auto">
          <a:xfrm>
            <a:off x="6781800" y="304800"/>
            <a:ext cx="1371600" cy="701675"/>
          </a:xfrm>
          <a:prstGeom prst="rect">
            <a:avLst/>
          </a:prstGeom>
          <a:noFill/>
          <a:ln w="9525">
            <a:noFill/>
            <a:miter lim="800000"/>
            <a:headEnd/>
            <a:tailEnd/>
          </a:ln>
          <a:effectLst/>
        </p:spPr>
        <p:txBody>
          <a:bodyPr>
            <a:spAutoFit/>
          </a:bodyPr>
          <a:lstStyle/>
          <a:p>
            <a:r>
              <a:rPr lang="en-US" sz="2000">
                <a:latin typeface="Times New Roman" pitchFamily="18" charset="0"/>
              </a:rPr>
              <a:t>With outcome</a:t>
            </a:r>
          </a:p>
        </p:txBody>
      </p:sp>
      <p:sp>
        <p:nvSpPr>
          <p:cNvPr id="51233" name="Text Box 33"/>
          <p:cNvSpPr txBox="1">
            <a:spLocks noChangeArrowheads="1"/>
          </p:cNvSpPr>
          <p:nvPr/>
        </p:nvSpPr>
        <p:spPr bwMode="auto">
          <a:xfrm>
            <a:off x="6705600" y="1447800"/>
            <a:ext cx="1371600" cy="701675"/>
          </a:xfrm>
          <a:prstGeom prst="rect">
            <a:avLst/>
          </a:prstGeom>
          <a:noFill/>
          <a:ln w="9525">
            <a:noFill/>
            <a:miter lim="800000"/>
            <a:headEnd/>
            <a:tailEnd/>
          </a:ln>
          <a:effectLst/>
        </p:spPr>
        <p:txBody>
          <a:bodyPr>
            <a:spAutoFit/>
          </a:bodyPr>
          <a:lstStyle/>
          <a:p>
            <a:pPr>
              <a:spcBef>
                <a:spcPct val="50000"/>
              </a:spcBef>
            </a:pPr>
            <a:r>
              <a:rPr lang="en-US" sz="2000">
                <a:latin typeface="Times New Roman" pitchFamily="18" charset="0"/>
              </a:rPr>
              <a:t>Without outcome</a:t>
            </a:r>
          </a:p>
        </p:txBody>
      </p:sp>
      <p:sp>
        <p:nvSpPr>
          <p:cNvPr id="51234" name="Text Box 34"/>
          <p:cNvSpPr txBox="1">
            <a:spLocks noChangeArrowheads="1"/>
          </p:cNvSpPr>
          <p:nvPr/>
        </p:nvSpPr>
        <p:spPr bwMode="auto">
          <a:xfrm>
            <a:off x="6705600" y="2286000"/>
            <a:ext cx="1289050" cy="701675"/>
          </a:xfrm>
          <a:prstGeom prst="rect">
            <a:avLst/>
          </a:prstGeom>
          <a:noFill/>
          <a:ln w="9525">
            <a:noFill/>
            <a:miter lim="800000"/>
            <a:headEnd/>
            <a:tailEnd/>
          </a:ln>
          <a:effectLst/>
        </p:spPr>
        <p:txBody>
          <a:bodyPr>
            <a:spAutoFit/>
          </a:bodyPr>
          <a:lstStyle/>
          <a:p>
            <a:r>
              <a:rPr lang="en-US" sz="2000">
                <a:latin typeface="Times New Roman" pitchFamily="18" charset="0"/>
              </a:rPr>
              <a:t>With outcome</a:t>
            </a:r>
          </a:p>
        </p:txBody>
      </p:sp>
      <p:sp>
        <p:nvSpPr>
          <p:cNvPr id="51235" name="Text Box 35"/>
          <p:cNvSpPr txBox="1">
            <a:spLocks noChangeArrowheads="1"/>
          </p:cNvSpPr>
          <p:nvPr/>
        </p:nvSpPr>
        <p:spPr bwMode="auto">
          <a:xfrm>
            <a:off x="6705600" y="3657600"/>
            <a:ext cx="1600200" cy="701675"/>
          </a:xfrm>
          <a:prstGeom prst="rect">
            <a:avLst/>
          </a:prstGeom>
          <a:noFill/>
          <a:ln w="9525">
            <a:noFill/>
            <a:miter lim="800000"/>
            <a:headEnd/>
            <a:tailEnd/>
          </a:ln>
          <a:effectLst/>
        </p:spPr>
        <p:txBody>
          <a:bodyPr>
            <a:spAutoFit/>
          </a:bodyPr>
          <a:lstStyle/>
          <a:p>
            <a:r>
              <a:rPr lang="en-US" sz="2000">
                <a:latin typeface="Times New Roman" pitchFamily="18" charset="0"/>
              </a:rPr>
              <a:t>Without outcome</a:t>
            </a:r>
          </a:p>
        </p:txBody>
      </p:sp>
      <p:sp>
        <p:nvSpPr>
          <p:cNvPr id="51236" name="Line 36"/>
          <p:cNvSpPr>
            <a:spLocks noChangeShapeType="1"/>
          </p:cNvSpPr>
          <p:nvPr/>
        </p:nvSpPr>
        <p:spPr bwMode="auto">
          <a:xfrm>
            <a:off x="2133600" y="4419600"/>
            <a:ext cx="6477000" cy="0"/>
          </a:xfrm>
          <a:prstGeom prst="line">
            <a:avLst/>
          </a:prstGeom>
          <a:noFill/>
          <a:ln w="9525">
            <a:solidFill>
              <a:schemeClr val="tx1"/>
            </a:solidFill>
            <a:round/>
            <a:headEnd/>
            <a:tailEnd type="triangle" w="med" len="med"/>
          </a:ln>
          <a:effectLst/>
        </p:spPr>
        <p:txBody>
          <a:bodyPr/>
          <a:lstStyle/>
          <a:p>
            <a:endParaRPr lang="en-US"/>
          </a:p>
        </p:txBody>
      </p:sp>
      <p:sp>
        <p:nvSpPr>
          <p:cNvPr id="51237" name="Line 37"/>
          <p:cNvSpPr>
            <a:spLocks noChangeShapeType="1"/>
          </p:cNvSpPr>
          <p:nvPr/>
        </p:nvSpPr>
        <p:spPr bwMode="auto">
          <a:xfrm>
            <a:off x="2667000" y="4419600"/>
            <a:ext cx="0" cy="304800"/>
          </a:xfrm>
          <a:prstGeom prst="line">
            <a:avLst/>
          </a:prstGeom>
          <a:noFill/>
          <a:ln w="9525">
            <a:solidFill>
              <a:schemeClr val="tx1"/>
            </a:solidFill>
            <a:round/>
            <a:headEnd/>
            <a:tailEnd/>
          </a:ln>
          <a:effectLst/>
        </p:spPr>
        <p:txBody>
          <a:bodyPr/>
          <a:lstStyle/>
          <a:p>
            <a:endParaRPr lang="en-US"/>
          </a:p>
        </p:txBody>
      </p:sp>
      <p:sp>
        <p:nvSpPr>
          <p:cNvPr id="51238" name="Text Box 38"/>
          <p:cNvSpPr txBox="1">
            <a:spLocks noChangeArrowheads="1"/>
          </p:cNvSpPr>
          <p:nvPr/>
        </p:nvSpPr>
        <p:spPr bwMode="auto">
          <a:xfrm>
            <a:off x="1371600" y="4648200"/>
            <a:ext cx="2590800" cy="396875"/>
          </a:xfrm>
          <a:prstGeom prst="rect">
            <a:avLst/>
          </a:prstGeom>
          <a:noFill/>
          <a:ln w="9525">
            <a:noFill/>
            <a:miter lim="800000"/>
            <a:headEnd/>
            <a:tailEnd/>
          </a:ln>
          <a:effectLst/>
        </p:spPr>
        <p:txBody>
          <a:bodyPr>
            <a:spAutoFit/>
          </a:bodyPr>
          <a:lstStyle/>
          <a:p>
            <a:pPr>
              <a:spcBef>
                <a:spcPct val="50000"/>
              </a:spcBef>
            </a:pPr>
            <a:r>
              <a:rPr lang="en-US" sz="2000" dirty="0">
                <a:latin typeface="Times New Roman" pitchFamily="18" charset="0"/>
              </a:rPr>
              <a:t>Onset of study</a:t>
            </a:r>
          </a:p>
        </p:txBody>
      </p:sp>
      <p:sp>
        <p:nvSpPr>
          <p:cNvPr id="51239" name="Text Box 39"/>
          <p:cNvSpPr txBox="1">
            <a:spLocks noChangeArrowheads="1"/>
          </p:cNvSpPr>
          <p:nvPr/>
        </p:nvSpPr>
        <p:spPr bwMode="auto">
          <a:xfrm>
            <a:off x="7924800" y="4419600"/>
            <a:ext cx="838200" cy="396875"/>
          </a:xfrm>
          <a:prstGeom prst="rect">
            <a:avLst/>
          </a:prstGeom>
          <a:noFill/>
          <a:ln w="9525">
            <a:noFill/>
            <a:miter lim="800000"/>
            <a:headEnd/>
            <a:tailEnd/>
          </a:ln>
          <a:effectLst/>
        </p:spPr>
        <p:txBody>
          <a:bodyPr>
            <a:spAutoFit/>
          </a:bodyPr>
          <a:lstStyle/>
          <a:p>
            <a:pPr>
              <a:spcBef>
                <a:spcPct val="50000"/>
              </a:spcBef>
            </a:pPr>
            <a:r>
              <a:rPr lang="en-US" sz="2000">
                <a:latin typeface="Times New Roman" pitchFamily="18" charset="0"/>
              </a:rPr>
              <a:t>time</a:t>
            </a:r>
          </a:p>
        </p:txBody>
      </p:sp>
      <p:sp>
        <p:nvSpPr>
          <p:cNvPr id="51240" name="Line 40"/>
          <p:cNvSpPr>
            <a:spLocks noChangeShapeType="1"/>
          </p:cNvSpPr>
          <p:nvPr/>
        </p:nvSpPr>
        <p:spPr bwMode="auto">
          <a:xfrm>
            <a:off x="3657600" y="5029200"/>
            <a:ext cx="4114800" cy="0"/>
          </a:xfrm>
          <a:prstGeom prst="line">
            <a:avLst/>
          </a:prstGeom>
          <a:noFill/>
          <a:ln w="57150">
            <a:solidFill>
              <a:srgbClr val="FF6600"/>
            </a:solidFill>
            <a:round/>
            <a:headEnd/>
            <a:tailEnd type="triangle" w="med" len="med"/>
          </a:ln>
          <a:effectLst/>
        </p:spPr>
        <p:txBody>
          <a:bodyPr/>
          <a:lstStyle/>
          <a:p>
            <a:endParaRPr lang="en-US"/>
          </a:p>
        </p:txBody>
      </p:sp>
      <p:sp>
        <p:nvSpPr>
          <p:cNvPr id="51242" name="Text Box 42"/>
          <p:cNvSpPr txBox="1">
            <a:spLocks noChangeArrowheads="1"/>
          </p:cNvSpPr>
          <p:nvPr/>
        </p:nvSpPr>
        <p:spPr bwMode="auto">
          <a:xfrm>
            <a:off x="3124200" y="5105400"/>
            <a:ext cx="4267200" cy="854075"/>
          </a:xfrm>
          <a:prstGeom prst="rect">
            <a:avLst/>
          </a:prstGeom>
          <a:noFill/>
          <a:ln w="9525">
            <a:noFill/>
            <a:miter lim="800000"/>
            <a:headEnd/>
            <a:tailEnd/>
          </a:ln>
          <a:effectLst/>
        </p:spPr>
        <p:txBody>
          <a:bodyPr>
            <a:spAutoFit/>
          </a:bodyPr>
          <a:lstStyle/>
          <a:p>
            <a:pPr>
              <a:spcBef>
                <a:spcPct val="50000"/>
              </a:spcBef>
            </a:pPr>
            <a:r>
              <a:rPr lang="en-US" sz="2000">
                <a:latin typeface="Times New Roman" pitchFamily="18" charset="0"/>
              </a:rPr>
              <a:t>Direction of inquiry   </a:t>
            </a:r>
          </a:p>
          <a:p>
            <a:pPr>
              <a:spcBef>
                <a:spcPct val="50000"/>
              </a:spcBef>
            </a:pPr>
            <a:endParaRPr lang="en-US" sz="2000">
              <a:latin typeface="Times New Roman" pitchFamily="18" charset="0"/>
            </a:endParaRPr>
          </a:p>
        </p:txBody>
      </p:sp>
      <p:sp>
        <p:nvSpPr>
          <p:cNvPr id="51243" name="Text Box 43"/>
          <p:cNvSpPr txBox="1">
            <a:spLocks noChangeArrowheads="1"/>
          </p:cNvSpPr>
          <p:nvPr/>
        </p:nvSpPr>
        <p:spPr bwMode="auto">
          <a:xfrm>
            <a:off x="0" y="3810000"/>
            <a:ext cx="3962400" cy="854075"/>
          </a:xfrm>
          <a:prstGeom prst="rect">
            <a:avLst/>
          </a:prstGeom>
          <a:noFill/>
          <a:ln w="9525">
            <a:noFill/>
            <a:miter lim="800000"/>
            <a:headEnd/>
            <a:tailEnd/>
          </a:ln>
          <a:effectLst/>
        </p:spPr>
        <p:txBody>
          <a:bodyPr>
            <a:spAutoFit/>
          </a:bodyPr>
          <a:lstStyle/>
          <a:p>
            <a:pPr>
              <a:spcBef>
                <a:spcPct val="50000"/>
              </a:spcBef>
            </a:pPr>
            <a:r>
              <a:rPr lang="en-US" sz="2000" b="1">
                <a:solidFill>
                  <a:schemeClr val="tx2"/>
                </a:solidFill>
                <a:latin typeface="Times New Roman" pitchFamily="18" charset="0"/>
              </a:rPr>
              <a:t>Question: What will happen?</a:t>
            </a:r>
          </a:p>
          <a:p>
            <a:pPr>
              <a:spcBef>
                <a:spcPct val="50000"/>
              </a:spcBef>
            </a:pPr>
            <a:endParaRPr lang="en-US" sz="2000" b="1">
              <a:latin typeface="Times New Roman" pitchFamily="18" charset="0"/>
            </a:endParaRPr>
          </a:p>
        </p:txBody>
      </p:sp>
      <p:sp>
        <p:nvSpPr>
          <p:cNvPr id="51244" name="Text Box 44"/>
          <p:cNvSpPr txBox="1">
            <a:spLocks noChangeArrowheads="1"/>
          </p:cNvSpPr>
          <p:nvPr/>
        </p:nvSpPr>
        <p:spPr bwMode="auto">
          <a:xfrm>
            <a:off x="381000" y="5791200"/>
            <a:ext cx="8763000" cy="825500"/>
          </a:xfrm>
          <a:prstGeom prst="rect">
            <a:avLst/>
          </a:prstGeom>
          <a:noFill/>
          <a:ln w="9525">
            <a:noFill/>
            <a:miter lim="800000"/>
            <a:headEnd/>
            <a:tailEnd/>
          </a:ln>
          <a:effectLst/>
        </p:spPr>
        <p:txBody>
          <a:bodyPr>
            <a:spAutoFit/>
          </a:bodyPr>
          <a:lstStyle/>
          <a:p>
            <a:pPr algn="l">
              <a:spcBef>
                <a:spcPct val="50000"/>
              </a:spcBef>
            </a:pPr>
            <a:r>
              <a:rPr lang="en-US" sz="1600" b="1" dirty="0">
                <a:latin typeface="Times New Roman" pitchFamily="18" charset="0"/>
              </a:rPr>
              <a:t>Fig: Schematic diagram of cohort study design. Shaded areas represent subjects exposed to the antecedent factor; </a:t>
            </a:r>
            <a:r>
              <a:rPr lang="en-US" sz="1600" b="1" dirty="0" err="1">
                <a:latin typeface="Times New Roman" pitchFamily="18" charset="0"/>
              </a:rPr>
              <a:t>unshaded</a:t>
            </a:r>
            <a:r>
              <a:rPr lang="en-US" sz="1600" b="1" dirty="0">
                <a:latin typeface="Times New Roman" pitchFamily="18" charset="0"/>
              </a:rPr>
              <a:t> areas correspond to unexposed subjects. Squares represent subjects with the outcome of interest; diamonds represent subjects without the outcome of interest</a:t>
            </a:r>
          </a:p>
        </p:txBody>
      </p:sp>
      <p:sp>
        <p:nvSpPr>
          <p:cNvPr id="38" name="Rectangle 37"/>
          <p:cNvSpPr/>
          <p:nvPr/>
        </p:nvSpPr>
        <p:spPr>
          <a:xfrm>
            <a:off x="1" y="0"/>
            <a:ext cx="3394364" cy="900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COHORT STUDY</a:t>
            </a:r>
            <a:endParaRPr lang="en-US" sz="24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5"/>
          <p:cNvSpPr>
            <a:spLocks noGrp="1"/>
          </p:cNvSpPr>
          <p:nvPr>
            <p:ph type="title"/>
          </p:nvPr>
        </p:nvSpPr>
        <p:spPr/>
        <p:txBody>
          <a:bodyPr/>
          <a:lstStyle/>
          <a:p>
            <a:r>
              <a:rPr lang="en-US" b="1" smtClean="0"/>
              <a:t>Intervention Research</a:t>
            </a:r>
            <a:endParaRPr lang="en-US" smtClean="0"/>
          </a:p>
        </p:txBody>
      </p:sp>
      <p:sp>
        <p:nvSpPr>
          <p:cNvPr id="26627" name="Content Placeholder 6"/>
          <p:cNvSpPr>
            <a:spLocks noGrp="1"/>
          </p:cNvSpPr>
          <p:nvPr>
            <p:ph idx="1"/>
          </p:nvPr>
        </p:nvSpPr>
        <p:spPr/>
        <p:txBody>
          <a:bodyPr/>
          <a:lstStyle/>
          <a:p>
            <a:r>
              <a:rPr lang="en-US" smtClean="0"/>
              <a:t>Experiments</a:t>
            </a:r>
          </a:p>
          <a:p>
            <a:r>
              <a:rPr lang="en-US" smtClean="0"/>
              <a:t>Factors under manager’s control</a:t>
            </a:r>
          </a:p>
          <a:p>
            <a:r>
              <a:rPr lang="en-US" smtClean="0"/>
              <a:t>Tests solutions to program problems</a:t>
            </a:r>
          </a:p>
          <a:p>
            <a:r>
              <a:rPr lang="en-US" smtClean="0"/>
              <a:t>Compares alternatives</a:t>
            </a:r>
          </a:p>
          <a:p>
            <a:endParaRPr lang="en-US" smtClean="0"/>
          </a:p>
        </p:txBody>
      </p:sp>
      <p:sp>
        <p:nvSpPr>
          <p:cNvPr id="26629" name="Slide Number Placeholder 4"/>
          <p:cNvSpPr>
            <a:spLocks noGrp="1"/>
          </p:cNvSpPr>
          <p:nvPr>
            <p:ph type="sldNum" sz="quarter" idx="4294967295"/>
          </p:nvPr>
        </p:nvSpPr>
        <p:spPr>
          <a:xfrm>
            <a:off x="2797125" y="6227603"/>
            <a:ext cx="3442627" cy="360681"/>
          </a:xfrm>
          <a:prstGeom prst="rect">
            <a:avLst/>
          </a:prstGeom>
          <a:noFill/>
        </p:spPr>
        <p:txBody>
          <a:bodyPr/>
          <a:lstStyle/>
          <a:p>
            <a:fld id="{E8E9E539-E8FB-4113-8B9B-61C1F5265716}" type="slidenum">
              <a:rPr lang="en-US" smtClean="0"/>
              <a:pPr/>
              <a:t>37</a:t>
            </a:fld>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99447"/>
            <a:ext cx="8520545" cy="1143000"/>
          </a:xfrm>
        </p:spPr>
        <p:txBody>
          <a:bodyPr/>
          <a:lstStyle/>
          <a:p>
            <a:r>
              <a:rPr lang="en-US" dirty="0" smtClean="0"/>
              <a:t>Usual Notation in </a:t>
            </a:r>
            <a:r>
              <a:rPr lang="en-US" dirty="0" smtClean="0"/>
              <a:t>intervention </a:t>
            </a:r>
            <a:r>
              <a:rPr lang="en-US" dirty="0" smtClean="0"/>
              <a:t>studies</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457200" y="831273"/>
            <a:ext cx="8229600" cy="48213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5" y="80668"/>
            <a:ext cx="7762875" cy="1143000"/>
          </a:xfrm>
        </p:spPr>
        <p:txBody>
          <a:bodyPr>
            <a:normAutofit fontScale="90000"/>
          </a:bodyPr>
          <a:lstStyle/>
          <a:p>
            <a:r>
              <a:rPr lang="en-US" dirty="0" smtClean="0"/>
              <a:t>Characteristics of true experiments and </a:t>
            </a:r>
            <a:r>
              <a:rPr lang="en-US" dirty="0" smtClean="0"/>
              <a:t>quasi </a:t>
            </a:r>
            <a:r>
              <a:rPr lang="en-US" dirty="0" smtClean="0"/>
              <a:t>e</a:t>
            </a:r>
            <a:r>
              <a:rPr lang="en-US" dirty="0" smtClean="0"/>
              <a:t>xperiments</a:t>
            </a:r>
            <a:endParaRPr lang="en-US" dirty="0"/>
          </a:p>
        </p:txBody>
      </p:sp>
      <p:graphicFrame>
        <p:nvGraphicFramePr>
          <p:cNvPr id="4" name="Content Placeholder 3"/>
          <p:cNvGraphicFramePr>
            <a:graphicFrameLocks noGrp="1"/>
          </p:cNvGraphicFramePr>
          <p:nvPr>
            <p:ph idx="1"/>
          </p:nvPr>
        </p:nvGraphicFramePr>
        <p:xfrm>
          <a:off x="457200" y="1253825"/>
          <a:ext cx="8229600" cy="4406348"/>
        </p:xfrm>
        <a:graphic>
          <a:graphicData uri="http://schemas.openxmlformats.org/drawingml/2006/table">
            <a:tbl>
              <a:tblPr firstRow="1" bandRow="1">
                <a:tableStyleId>{5C22544A-7EE6-4342-B048-85BDC9FD1C3A}</a:tableStyleId>
              </a:tblPr>
              <a:tblGrid>
                <a:gridCol w="1981200"/>
                <a:gridCol w="2362200"/>
                <a:gridCol w="3886200"/>
              </a:tblGrid>
              <a:tr h="870668">
                <a:tc>
                  <a:txBody>
                    <a:bodyPr/>
                    <a:lstStyle/>
                    <a:p>
                      <a:pPr algn="ctr"/>
                      <a:r>
                        <a:rPr lang="en-US" sz="2400" b="1" dirty="0" smtClean="0"/>
                        <a:t>True Experiment</a:t>
                      </a:r>
                      <a:endParaRPr lang="en-US" sz="2400" b="1" dirty="0"/>
                    </a:p>
                  </a:txBody>
                  <a:tcPr/>
                </a:tc>
                <a:tc>
                  <a:txBody>
                    <a:bodyPr/>
                    <a:lstStyle/>
                    <a:p>
                      <a:pPr algn="ctr"/>
                      <a:r>
                        <a:rPr lang="en-US" sz="2400" b="1" dirty="0" smtClean="0"/>
                        <a:t>Quasi-experiment</a:t>
                      </a:r>
                      <a:endParaRPr lang="en-US" sz="2400" b="1" dirty="0"/>
                    </a:p>
                  </a:txBody>
                  <a:tcPr/>
                </a:tc>
                <a:tc>
                  <a:txBody>
                    <a:bodyPr/>
                    <a:lstStyle/>
                    <a:p>
                      <a:pPr algn="ctr"/>
                      <a:r>
                        <a:rPr lang="en-US" sz="2400" b="1" dirty="0" smtClean="0"/>
                        <a:t>Characteristics</a:t>
                      </a:r>
                      <a:endParaRPr lang="en-US" sz="2400" b="1" dirty="0"/>
                    </a:p>
                  </a:txBody>
                  <a:tcPr/>
                </a:tc>
              </a:tr>
              <a:tr h="1110532">
                <a:tc>
                  <a:txBody>
                    <a:bodyPr/>
                    <a:lstStyle/>
                    <a:p>
                      <a:pPr algn="ctr"/>
                      <a:r>
                        <a:rPr lang="en-US" sz="2400" b="1" dirty="0" smtClean="0"/>
                        <a:t>Yes</a:t>
                      </a:r>
                      <a:endParaRPr lang="en-US" sz="2400" b="1" dirty="0"/>
                    </a:p>
                  </a:txBody>
                  <a:tcPr/>
                </a:tc>
                <a:tc>
                  <a:txBody>
                    <a:bodyPr/>
                    <a:lstStyle/>
                    <a:p>
                      <a:pPr algn="ctr"/>
                      <a:r>
                        <a:rPr lang="en-US" sz="2400" b="1" dirty="0" smtClean="0"/>
                        <a:t>Yes</a:t>
                      </a:r>
                      <a:endParaRPr lang="en-US" sz="2400" b="1" dirty="0"/>
                    </a:p>
                  </a:txBody>
                  <a:tcPr/>
                </a:tc>
                <a:tc>
                  <a:txBody>
                    <a:bodyPr/>
                    <a:lstStyle/>
                    <a:p>
                      <a:pPr algn="ctr"/>
                      <a:r>
                        <a:rPr lang="en-US" sz="2400" b="1" dirty="0" smtClean="0"/>
                        <a:t>Includes manipulated independent variables</a:t>
                      </a:r>
                      <a:endParaRPr lang="en-US" sz="2400" b="1" dirty="0"/>
                    </a:p>
                  </a:txBody>
                  <a:tcPr/>
                </a:tc>
              </a:tr>
              <a:tr h="870668">
                <a:tc>
                  <a:txBody>
                    <a:bodyPr/>
                    <a:lstStyle/>
                    <a:p>
                      <a:pPr algn="ctr"/>
                      <a:r>
                        <a:rPr lang="en-US" sz="2400" b="1" dirty="0" smtClean="0"/>
                        <a:t>Yes</a:t>
                      </a:r>
                      <a:endParaRPr lang="en-US" sz="2400" b="1" dirty="0"/>
                    </a:p>
                  </a:txBody>
                  <a:tcPr/>
                </a:tc>
                <a:tc>
                  <a:txBody>
                    <a:bodyPr/>
                    <a:lstStyle/>
                    <a:p>
                      <a:pPr algn="ctr"/>
                      <a:r>
                        <a:rPr lang="en-US" sz="2400" b="1" dirty="0" smtClean="0"/>
                        <a:t>Yes</a:t>
                      </a:r>
                      <a:endParaRPr lang="en-US" sz="2400" b="1" dirty="0"/>
                    </a:p>
                  </a:txBody>
                  <a:tcPr/>
                </a:tc>
                <a:tc>
                  <a:txBody>
                    <a:bodyPr/>
                    <a:lstStyle/>
                    <a:p>
                      <a:pPr algn="ctr"/>
                      <a:r>
                        <a:rPr lang="en-US" sz="2400" b="1" dirty="0" smtClean="0"/>
                        <a:t>Includes a comparison</a:t>
                      </a:r>
                      <a:endParaRPr lang="en-US" sz="2400" b="1" dirty="0"/>
                    </a:p>
                  </a:txBody>
                  <a:tcPr/>
                </a:tc>
              </a:tr>
              <a:tr h="870668">
                <a:tc>
                  <a:txBody>
                    <a:bodyPr/>
                    <a:lstStyle/>
                    <a:p>
                      <a:pPr algn="ctr"/>
                      <a:r>
                        <a:rPr lang="en-US" sz="2400" b="1" dirty="0" smtClean="0"/>
                        <a:t>Yes</a:t>
                      </a:r>
                      <a:endParaRPr lang="en-US" sz="2400" b="1" dirty="0"/>
                    </a:p>
                  </a:txBody>
                  <a:tcPr/>
                </a:tc>
                <a:tc>
                  <a:txBody>
                    <a:bodyPr/>
                    <a:lstStyle/>
                    <a:p>
                      <a:pPr algn="ctr"/>
                      <a:endParaRPr lang="en-US" sz="2400" b="1"/>
                    </a:p>
                  </a:txBody>
                  <a:tcPr/>
                </a:tc>
                <a:tc>
                  <a:txBody>
                    <a:bodyPr/>
                    <a:lstStyle/>
                    <a:p>
                      <a:pPr algn="ctr"/>
                      <a:r>
                        <a:rPr lang="en-US" sz="2400" b="1" dirty="0" smtClean="0"/>
                        <a:t>A</a:t>
                      </a:r>
                      <a:r>
                        <a:rPr lang="en-US" sz="2400" b="1" baseline="0" dirty="0" smtClean="0"/>
                        <a:t> high degree of control over the experimental situation (most notably a random assignment)</a:t>
                      </a:r>
                      <a:endParaRPr lang="en-US" sz="2400" b="1"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5" y="-182577"/>
            <a:ext cx="7762875" cy="1143000"/>
          </a:xfrm>
        </p:spPr>
        <p:txBody>
          <a:bodyPr>
            <a:normAutofit/>
          </a:bodyPr>
          <a:lstStyle/>
          <a:p>
            <a:r>
              <a:rPr lang="en-US" b="1" dirty="0" smtClean="0"/>
              <a:t>HIV Prevention and Circumcision</a:t>
            </a:r>
            <a:endParaRPr lang="en-US" b="1" dirty="0"/>
          </a:p>
        </p:txBody>
      </p:sp>
      <p:sp>
        <p:nvSpPr>
          <p:cNvPr id="3" name="Content Placeholder 2"/>
          <p:cNvSpPr>
            <a:spLocks noGrp="1"/>
          </p:cNvSpPr>
          <p:nvPr>
            <p:ph idx="1"/>
          </p:nvPr>
        </p:nvSpPr>
        <p:spPr>
          <a:xfrm>
            <a:off x="457200" y="921305"/>
            <a:ext cx="8229600" cy="5029200"/>
          </a:xfrm>
        </p:spPr>
        <p:txBody>
          <a:bodyPr>
            <a:normAutofit lnSpcReduction="10000"/>
          </a:bodyPr>
          <a:lstStyle/>
          <a:p>
            <a:r>
              <a:rPr lang="en-US" dirty="0" smtClean="0"/>
              <a:t>1980s- Low prevalence of male circumcision in the parts of sub-Saharan Africa most affected by the epidemic </a:t>
            </a:r>
          </a:p>
          <a:p>
            <a:r>
              <a:rPr lang="en-US" dirty="0" smtClean="0"/>
              <a:t>A review of 28 observational studies in African countries concluded that circumcised men had about a 44 percent lower risk of HIV infection compared to circumcised men.</a:t>
            </a:r>
          </a:p>
          <a:p>
            <a:r>
              <a:rPr lang="en-US" dirty="0" smtClean="0"/>
              <a:t>Conflicting results- DHS </a:t>
            </a:r>
          </a:p>
          <a:p>
            <a:r>
              <a:rPr lang="en-US" dirty="0" smtClean="0"/>
              <a:t>Weak associations</a:t>
            </a:r>
          </a:p>
          <a:p>
            <a:r>
              <a:rPr lang="en-US" dirty="0" smtClean="0"/>
              <a:t>Religion or culture</a:t>
            </a:r>
          </a:p>
          <a:p>
            <a:r>
              <a:rPr lang="en-US" dirty="0" smtClean="0"/>
              <a:t>Need for Experimental studies</a:t>
            </a:r>
            <a:endParaRPr lang="en-US" dirty="0"/>
          </a:p>
        </p:txBody>
      </p:sp>
      <p:sp>
        <p:nvSpPr>
          <p:cNvPr id="4" name="Slide Number Placeholder 3"/>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quasi-experiment</a:t>
            </a:r>
            <a:endParaRPr lang="en-US" dirty="0"/>
          </a:p>
        </p:txBody>
      </p:sp>
      <p:sp>
        <p:nvSpPr>
          <p:cNvPr id="3" name="Content Placeholder 2"/>
          <p:cNvSpPr>
            <a:spLocks noGrp="1"/>
          </p:cNvSpPr>
          <p:nvPr>
            <p:ph idx="1"/>
          </p:nvPr>
        </p:nvSpPr>
        <p:spPr/>
        <p:txBody>
          <a:bodyPr/>
          <a:lstStyle/>
          <a:p>
            <a:r>
              <a:rPr lang="en-US" dirty="0" smtClean="0"/>
              <a:t>Studies that aim to evaluate interventions but lack randomization</a:t>
            </a:r>
          </a:p>
          <a:p>
            <a:endParaRPr lang="en-US" dirty="0" smtClean="0"/>
          </a:p>
          <a:p>
            <a:r>
              <a:rPr lang="en-US" dirty="0" smtClean="0"/>
              <a:t>Aim to demonstrate causality between an intervention and an outcome</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Post-test only design</a:t>
            </a:r>
            <a:endParaRPr lang="en-US" dirty="0"/>
          </a:p>
        </p:txBody>
      </p:sp>
      <p:pic>
        <p:nvPicPr>
          <p:cNvPr id="2050" name="Picture 2"/>
          <p:cNvPicPr>
            <a:picLocks noGrp="1" noChangeAspect="1" noChangeArrowheads="1"/>
          </p:cNvPicPr>
          <p:nvPr>
            <p:ph idx="1"/>
          </p:nvPr>
        </p:nvPicPr>
        <p:blipFill>
          <a:blip r:embed="rId3"/>
          <a:srcRect/>
          <a:stretch>
            <a:fillRect/>
          </a:stretch>
        </p:blipFill>
        <p:spPr bwMode="auto">
          <a:xfrm>
            <a:off x="1905000" y="2438401"/>
            <a:ext cx="6172200" cy="198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Pretest- Posttest design</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1676400" y="2209800"/>
            <a:ext cx="5867399"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Static-group comparison</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1524000" y="2209800"/>
            <a:ext cx="6172199" cy="22582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Non-equivalent control group</a:t>
            </a:r>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1295401" y="2286000"/>
            <a:ext cx="6477000" cy="24383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Series Design</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3"/>
          <a:srcRect/>
          <a:stretch>
            <a:fillRect/>
          </a:stretch>
        </p:blipFill>
        <p:spPr bwMode="auto">
          <a:xfrm>
            <a:off x="1295400" y="2438400"/>
            <a:ext cx="6400800" cy="2133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2"/>
            <a:ext cx="8458200" cy="1143000"/>
          </a:xfrm>
        </p:spPr>
        <p:txBody>
          <a:bodyPr>
            <a:normAutofit fontScale="90000"/>
          </a:bodyPr>
          <a:lstStyle/>
          <a:p>
            <a:r>
              <a:rPr lang="en-US" dirty="0" smtClean="0"/>
              <a:t>Mass Media Campaign- condom use-1 </a:t>
            </a:r>
            <a:endParaRPr lang="en-US" dirty="0"/>
          </a:p>
        </p:txBody>
      </p:sp>
      <p:pic>
        <p:nvPicPr>
          <p:cNvPr id="7170" name="Picture 2"/>
          <p:cNvPicPr>
            <a:picLocks noGrp="1" noChangeAspect="1" noChangeArrowheads="1"/>
          </p:cNvPicPr>
          <p:nvPr>
            <p:ph idx="1"/>
          </p:nvPr>
        </p:nvPicPr>
        <p:blipFill>
          <a:blip r:embed="rId3"/>
          <a:srcRect/>
          <a:stretch>
            <a:fillRect/>
          </a:stretch>
        </p:blipFill>
        <p:spPr bwMode="auto">
          <a:xfrm>
            <a:off x="678873" y="1059873"/>
            <a:ext cx="7696200"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5" y="-2462"/>
            <a:ext cx="7762875" cy="1143000"/>
          </a:xfrm>
        </p:spPr>
        <p:txBody>
          <a:bodyPr>
            <a:normAutofit fontScale="90000"/>
          </a:bodyPr>
          <a:lstStyle/>
          <a:p>
            <a:r>
              <a:rPr lang="en-US" dirty="0" smtClean="0"/>
              <a:t>Mass Media Campaign- condom use-2</a:t>
            </a:r>
            <a:endParaRPr lang="en-US" dirty="0"/>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3"/>
          <a:srcRect/>
          <a:stretch>
            <a:fillRect/>
          </a:stretch>
        </p:blipFill>
        <p:spPr bwMode="auto">
          <a:xfrm>
            <a:off x="339436" y="852055"/>
            <a:ext cx="830580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Mass Media Campaign- condom use-3</a:t>
            </a:r>
            <a:endParaRPr lang="en-US" dirty="0"/>
          </a:p>
        </p:txBody>
      </p:sp>
      <p:pic>
        <p:nvPicPr>
          <p:cNvPr id="9218" name="Picture 2"/>
          <p:cNvPicPr>
            <a:picLocks noGrp="1" noChangeAspect="1" noChangeArrowheads="1"/>
          </p:cNvPicPr>
          <p:nvPr>
            <p:ph idx="1"/>
          </p:nvPr>
        </p:nvPicPr>
        <p:blipFill>
          <a:blip r:embed="rId3"/>
          <a:srcRect/>
          <a:stretch>
            <a:fillRect/>
          </a:stretch>
        </p:blipFill>
        <p:spPr bwMode="auto">
          <a:xfrm>
            <a:off x="533400" y="1219200"/>
            <a:ext cx="8153400" cy="43364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Mass Media Campaign- condom use-4</a:t>
            </a:r>
            <a:endParaRPr lang="en-US" dirty="0"/>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srcRect/>
          <a:stretch>
            <a:fillRect/>
          </a:stretch>
        </p:blipFill>
        <p:spPr bwMode="auto">
          <a:xfrm>
            <a:off x="457200" y="1219200"/>
            <a:ext cx="8153400" cy="42394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5" y="-2462"/>
            <a:ext cx="7762875" cy="1143000"/>
          </a:xfrm>
        </p:spPr>
        <p:txBody>
          <a:bodyPr/>
          <a:lstStyle/>
          <a:p>
            <a:r>
              <a:rPr lang="en-US" b="1" dirty="0" smtClean="0"/>
              <a:t>3 Trials Performed </a:t>
            </a:r>
            <a:endParaRPr lang="en-US" b="1" dirty="0"/>
          </a:p>
        </p:txBody>
      </p:sp>
      <p:sp>
        <p:nvSpPr>
          <p:cNvPr id="3" name="Content Placeholder 2"/>
          <p:cNvSpPr>
            <a:spLocks noGrp="1"/>
          </p:cNvSpPr>
          <p:nvPr>
            <p:ph idx="1"/>
          </p:nvPr>
        </p:nvSpPr>
        <p:spPr>
          <a:xfrm>
            <a:off x="457200" y="1204228"/>
            <a:ext cx="8492836" cy="4926616"/>
          </a:xfrm>
        </p:spPr>
        <p:txBody>
          <a:bodyPr>
            <a:normAutofit/>
          </a:bodyPr>
          <a:lstStyle/>
          <a:p>
            <a:r>
              <a:rPr lang="en-US" dirty="0" smtClean="0"/>
              <a:t>In </a:t>
            </a:r>
            <a:r>
              <a:rPr lang="en-US" b="1" dirty="0" smtClean="0"/>
              <a:t>South Africa, Orange Farm</a:t>
            </a:r>
            <a:r>
              <a:rPr lang="en-US" dirty="0" smtClean="0"/>
              <a:t>, </a:t>
            </a:r>
            <a:r>
              <a:rPr lang="en-US" b="1" dirty="0" smtClean="0"/>
              <a:t>3,000 men aged 18 to 24; </a:t>
            </a:r>
            <a:r>
              <a:rPr lang="en-US" dirty="0" smtClean="0"/>
              <a:t>circumcised men </a:t>
            </a:r>
            <a:r>
              <a:rPr lang="en-US" b="1" dirty="0" smtClean="0"/>
              <a:t>60 %</a:t>
            </a:r>
            <a:r>
              <a:rPr lang="en-US" dirty="0" smtClean="0"/>
              <a:t> less likely to acquire HIV than the uncircumcised men</a:t>
            </a:r>
          </a:p>
          <a:p>
            <a:r>
              <a:rPr lang="en-US" dirty="0" smtClean="0"/>
              <a:t>In </a:t>
            </a:r>
            <a:r>
              <a:rPr lang="en-US" b="1" dirty="0" smtClean="0"/>
              <a:t>Uganda’s </a:t>
            </a:r>
            <a:r>
              <a:rPr lang="en-US" b="1" dirty="0" err="1" smtClean="0"/>
              <a:t>Rakai</a:t>
            </a:r>
            <a:r>
              <a:rPr lang="en-US" b="1" dirty="0" smtClean="0"/>
              <a:t> District</a:t>
            </a:r>
            <a:r>
              <a:rPr lang="en-US" dirty="0" smtClean="0"/>
              <a:t>, </a:t>
            </a:r>
            <a:r>
              <a:rPr lang="en-US" b="1" dirty="0" smtClean="0"/>
              <a:t>4,996 men aged 15 to 49,</a:t>
            </a:r>
            <a:r>
              <a:rPr lang="en-US" dirty="0" smtClean="0"/>
              <a:t> circumcision reduced the risk by </a:t>
            </a:r>
            <a:r>
              <a:rPr lang="en-US" b="1" dirty="0" smtClean="0"/>
              <a:t>51 </a:t>
            </a:r>
            <a:r>
              <a:rPr lang="en-US" dirty="0" smtClean="0"/>
              <a:t>% </a:t>
            </a:r>
          </a:p>
          <a:p>
            <a:r>
              <a:rPr lang="en-US" dirty="0" smtClean="0"/>
              <a:t>In </a:t>
            </a:r>
            <a:r>
              <a:rPr lang="en-US" b="1" dirty="0" smtClean="0"/>
              <a:t>Kenya, </a:t>
            </a:r>
            <a:r>
              <a:rPr lang="en-US" b="1" dirty="0" err="1" smtClean="0"/>
              <a:t>Kisumu</a:t>
            </a:r>
            <a:r>
              <a:rPr lang="en-US" b="1" dirty="0" smtClean="0"/>
              <a:t>, 2,784 men aged 18 to 24 </a:t>
            </a:r>
            <a:r>
              <a:rPr lang="en-US" dirty="0" smtClean="0"/>
              <a:t>; risk was reduced by  </a:t>
            </a:r>
            <a:r>
              <a:rPr lang="en-US" b="1" dirty="0" smtClean="0"/>
              <a:t>59 %. </a:t>
            </a:r>
          </a:p>
          <a:p>
            <a:pPr lvl="1"/>
            <a:r>
              <a:rPr lang="en-US" dirty="0" smtClean="0"/>
              <a:t>An ongoing follow-up study found that this protective effect was </a:t>
            </a:r>
            <a:r>
              <a:rPr lang="en-US" b="1" dirty="0" smtClean="0"/>
              <a:t>sustained over 42 months,</a:t>
            </a:r>
            <a:r>
              <a:rPr lang="en-US" dirty="0" smtClean="0"/>
              <a:t> reducing men’s chances of becoming infected with HIV by </a:t>
            </a:r>
            <a:r>
              <a:rPr lang="en-US" b="1" dirty="0" smtClean="0"/>
              <a:t>64 </a:t>
            </a:r>
            <a:r>
              <a:rPr lang="en-US" b="1" dirty="0" smtClean="0"/>
              <a:t>% </a:t>
            </a:r>
            <a:endParaRPr lang="en-US" b="1" dirty="0"/>
          </a:p>
        </p:txBody>
      </p:sp>
      <p:sp>
        <p:nvSpPr>
          <p:cNvPr id="4" name="Slide Number Placeholder 3"/>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 series design with non equivalent control group</a:t>
            </a:r>
            <a:endParaRPr lang="en-US" dirty="0"/>
          </a:p>
        </p:txBody>
      </p:sp>
      <p:sp>
        <p:nvSpPr>
          <p:cNvPr id="3" name="Content Placeholder 2"/>
          <p:cNvSpPr>
            <a:spLocks noGrp="1"/>
          </p:cNvSpPr>
          <p:nvPr>
            <p:ph idx="1"/>
          </p:nvPr>
        </p:nvSpPr>
        <p:spPr/>
        <p:txBody>
          <a:bodyPr/>
          <a:lstStyle/>
          <a:p>
            <a:r>
              <a:rPr lang="en-US" dirty="0" smtClean="0"/>
              <a:t>Group 1</a:t>
            </a:r>
          </a:p>
          <a:p>
            <a:pPr lvl="1"/>
            <a:r>
              <a:rPr lang="en-US" dirty="0" smtClean="0"/>
              <a:t>O1  O2  O3  O4 O5  X  O6 O7 O8 O9 O10</a:t>
            </a:r>
          </a:p>
          <a:p>
            <a:r>
              <a:rPr lang="en-US" dirty="0" smtClean="0"/>
              <a:t>Group 2</a:t>
            </a:r>
          </a:p>
          <a:p>
            <a:pPr lvl="1"/>
            <a:r>
              <a:rPr lang="en-US" dirty="0" smtClean="0"/>
              <a:t>O1 O2   O3  O4  O5      O6 O7 O8 O9  </a:t>
            </a:r>
            <a:r>
              <a:rPr lang="en-US" dirty="0" smtClean="0"/>
              <a:t>O10</a:t>
            </a:r>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smtClean="0"/>
              <a:t>Evaluation</a:t>
            </a:r>
            <a:endParaRPr lang="en-US" smtClean="0"/>
          </a:p>
        </p:txBody>
      </p:sp>
      <p:sp>
        <p:nvSpPr>
          <p:cNvPr id="27651" name="Content Placeholder 2"/>
          <p:cNvSpPr>
            <a:spLocks noGrp="1"/>
          </p:cNvSpPr>
          <p:nvPr>
            <p:ph idx="1"/>
          </p:nvPr>
        </p:nvSpPr>
        <p:spPr>
          <a:xfrm>
            <a:off x="508000" y="1676400"/>
            <a:ext cx="8128000" cy="4114800"/>
          </a:xfrm>
        </p:spPr>
        <p:txBody>
          <a:bodyPr/>
          <a:lstStyle/>
          <a:p>
            <a:r>
              <a:rPr lang="en-US" smtClean="0"/>
              <a:t>Usually descriptive and retrospective</a:t>
            </a:r>
          </a:p>
          <a:p>
            <a:r>
              <a:rPr lang="en-US" smtClean="0"/>
              <a:t>Deals with factors under and not under managers’ control</a:t>
            </a:r>
          </a:p>
          <a:p>
            <a:r>
              <a:rPr lang="en-US" smtClean="0"/>
              <a:t>Focus on attainment of project objectives</a:t>
            </a:r>
          </a:p>
          <a:p>
            <a:r>
              <a:rPr lang="en-US" smtClean="0"/>
              <a:t>Can use experiments</a:t>
            </a:r>
          </a:p>
          <a:p>
            <a:r>
              <a:rPr lang="en-US" smtClean="0"/>
              <a:t>Line between OR and evaluation often blurred </a:t>
            </a:r>
          </a:p>
          <a:p>
            <a:endParaRPr lang="en-US" smtClean="0"/>
          </a:p>
        </p:txBody>
      </p:sp>
      <p:sp>
        <p:nvSpPr>
          <p:cNvPr id="27653" name="Slide Number Placeholder 4"/>
          <p:cNvSpPr>
            <a:spLocks noGrp="1"/>
          </p:cNvSpPr>
          <p:nvPr>
            <p:ph type="sldNum" sz="quarter" idx="4294967295"/>
          </p:nvPr>
        </p:nvSpPr>
        <p:spPr>
          <a:xfrm>
            <a:off x="2797125" y="6227603"/>
            <a:ext cx="3442627" cy="360681"/>
          </a:xfrm>
          <a:prstGeom prst="rect">
            <a:avLst/>
          </a:prstGeom>
          <a:noFill/>
        </p:spPr>
        <p:txBody>
          <a:bodyPr/>
          <a:lstStyle/>
          <a:p>
            <a:fld id="{470FAC0B-C9F0-4C5F-8C1B-FFAE9A6A3BF2}" type="slidenum">
              <a:rPr lang="en-US" smtClean="0"/>
              <a:pPr/>
              <a:t>51</a:t>
            </a:fld>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90515"/>
            <a:ext cx="9584267" cy="1104900"/>
          </a:xfrm>
        </p:spPr>
        <p:txBody>
          <a:bodyPr>
            <a:normAutofit/>
          </a:bodyPr>
          <a:lstStyle/>
          <a:p>
            <a:r>
              <a:rPr lang="en-US" b="1" dirty="0" smtClean="0"/>
              <a:t>Categories OR- not mutually exclusive</a:t>
            </a:r>
          </a:p>
        </p:txBody>
      </p:sp>
      <p:sp>
        <p:nvSpPr>
          <p:cNvPr id="28676" name="Slide Number Placeholder 4"/>
          <p:cNvSpPr>
            <a:spLocks noGrp="1"/>
          </p:cNvSpPr>
          <p:nvPr>
            <p:ph type="sldNum" sz="quarter" idx="4294967295"/>
          </p:nvPr>
        </p:nvSpPr>
        <p:spPr>
          <a:xfrm>
            <a:off x="2797125" y="6227603"/>
            <a:ext cx="3442627" cy="360681"/>
          </a:xfrm>
          <a:prstGeom prst="rect">
            <a:avLst/>
          </a:prstGeom>
          <a:noFill/>
        </p:spPr>
        <p:txBody>
          <a:bodyPr/>
          <a:lstStyle/>
          <a:p>
            <a:fld id="{8C8E5966-177C-46EE-B075-47F4C505342C}" type="slidenum">
              <a:rPr lang="en-US" smtClean="0"/>
              <a:pPr/>
              <a:t>52</a:t>
            </a:fld>
            <a:endParaRPr lang="en-US" smtClean="0"/>
          </a:p>
        </p:txBody>
      </p:sp>
      <p:sp>
        <p:nvSpPr>
          <p:cNvPr id="28677" name="Rectangle 5"/>
          <p:cNvSpPr>
            <a:spLocks noChangeArrowheads="1"/>
          </p:cNvSpPr>
          <p:nvPr/>
        </p:nvSpPr>
        <p:spPr bwMode="auto">
          <a:xfrm>
            <a:off x="2675467" y="852035"/>
            <a:ext cx="3996267" cy="838200"/>
          </a:xfrm>
          <a:prstGeom prst="rect">
            <a:avLst/>
          </a:prstGeom>
          <a:noFill/>
          <a:ln w="12700" algn="ctr">
            <a:solidFill>
              <a:schemeClr val="tx1"/>
            </a:solidFill>
            <a:round/>
            <a:headEnd/>
            <a:tailEnd/>
          </a:ln>
        </p:spPr>
        <p:txBody>
          <a:bodyPr wrap="none" lIns="90488" tIns="44450" rIns="90488" bIns="44450" anchor="ctr"/>
          <a:lstStyle/>
          <a:p>
            <a:endParaRPr lang="en-US"/>
          </a:p>
        </p:txBody>
      </p:sp>
      <p:sp>
        <p:nvSpPr>
          <p:cNvPr id="28678" name="Rectangle 6"/>
          <p:cNvSpPr>
            <a:spLocks noChangeArrowheads="1"/>
          </p:cNvSpPr>
          <p:nvPr/>
        </p:nvSpPr>
        <p:spPr bwMode="auto">
          <a:xfrm>
            <a:off x="2646215" y="2168215"/>
            <a:ext cx="4064000" cy="685800"/>
          </a:xfrm>
          <a:prstGeom prst="rect">
            <a:avLst/>
          </a:prstGeom>
          <a:noFill/>
          <a:ln w="12700" algn="ctr">
            <a:solidFill>
              <a:schemeClr val="tx1"/>
            </a:solidFill>
            <a:round/>
            <a:headEnd/>
            <a:tailEnd/>
          </a:ln>
        </p:spPr>
        <p:txBody>
          <a:bodyPr wrap="none" lIns="90488" tIns="44450" rIns="90488" bIns="44450" anchor="ctr"/>
          <a:lstStyle/>
          <a:p>
            <a:endParaRPr lang="en-US"/>
          </a:p>
        </p:txBody>
      </p:sp>
      <p:sp>
        <p:nvSpPr>
          <p:cNvPr id="28679" name="Rectangle 7"/>
          <p:cNvSpPr>
            <a:spLocks noChangeArrowheads="1"/>
          </p:cNvSpPr>
          <p:nvPr/>
        </p:nvSpPr>
        <p:spPr bwMode="auto">
          <a:xfrm>
            <a:off x="2590795" y="3456685"/>
            <a:ext cx="4131733" cy="685800"/>
          </a:xfrm>
          <a:prstGeom prst="rect">
            <a:avLst/>
          </a:prstGeom>
          <a:noFill/>
          <a:ln w="12700" algn="ctr">
            <a:solidFill>
              <a:schemeClr val="tx1"/>
            </a:solidFill>
            <a:round/>
            <a:headEnd/>
            <a:tailEnd/>
          </a:ln>
        </p:spPr>
        <p:txBody>
          <a:bodyPr wrap="none" lIns="90488" tIns="44450" rIns="90488" bIns="44450" anchor="ctr"/>
          <a:lstStyle/>
          <a:p>
            <a:endParaRPr lang="en-US"/>
          </a:p>
        </p:txBody>
      </p:sp>
      <p:sp>
        <p:nvSpPr>
          <p:cNvPr id="28680" name="Rectangle 8"/>
          <p:cNvSpPr>
            <a:spLocks noChangeArrowheads="1"/>
          </p:cNvSpPr>
          <p:nvPr/>
        </p:nvSpPr>
        <p:spPr bwMode="auto">
          <a:xfrm>
            <a:off x="2632360" y="4752109"/>
            <a:ext cx="4199467" cy="706582"/>
          </a:xfrm>
          <a:prstGeom prst="rect">
            <a:avLst/>
          </a:prstGeom>
          <a:noFill/>
          <a:ln w="12700" algn="ctr">
            <a:solidFill>
              <a:schemeClr val="tx1"/>
            </a:solidFill>
            <a:round/>
            <a:headEnd/>
            <a:tailEnd/>
          </a:ln>
        </p:spPr>
        <p:txBody>
          <a:bodyPr wrap="none" lIns="90488" tIns="44450" rIns="90488" bIns="44450" anchor="ctr"/>
          <a:lstStyle/>
          <a:p>
            <a:endParaRPr lang="en-US"/>
          </a:p>
        </p:txBody>
      </p:sp>
      <p:sp>
        <p:nvSpPr>
          <p:cNvPr id="28681" name="TextBox 9"/>
          <p:cNvSpPr txBox="1">
            <a:spLocks noChangeArrowheads="1"/>
          </p:cNvSpPr>
          <p:nvPr/>
        </p:nvSpPr>
        <p:spPr bwMode="auto">
          <a:xfrm>
            <a:off x="2946400" y="914381"/>
            <a:ext cx="3334054" cy="707886"/>
          </a:xfrm>
          <a:prstGeom prst="rect">
            <a:avLst/>
          </a:prstGeom>
          <a:noFill/>
          <a:ln w="9525">
            <a:noFill/>
            <a:miter lim="800000"/>
            <a:headEnd/>
            <a:tailEnd/>
          </a:ln>
        </p:spPr>
        <p:txBody>
          <a:bodyPr wrap="none">
            <a:spAutoFit/>
          </a:bodyPr>
          <a:lstStyle/>
          <a:p>
            <a:r>
              <a:rPr lang="en-US" sz="2000" dirty="0"/>
              <a:t>Exploratory / diagnostic phase</a:t>
            </a:r>
          </a:p>
          <a:p>
            <a:r>
              <a:rPr lang="en-US" sz="2000" dirty="0"/>
              <a:t>Key variables of importance</a:t>
            </a:r>
          </a:p>
        </p:txBody>
      </p:sp>
      <p:sp>
        <p:nvSpPr>
          <p:cNvPr id="28682" name="TextBox 10"/>
          <p:cNvSpPr txBox="1">
            <a:spLocks noChangeArrowheads="1"/>
          </p:cNvSpPr>
          <p:nvPr/>
        </p:nvSpPr>
        <p:spPr bwMode="auto">
          <a:xfrm>
            <a:off x="2834019" y="2195926"/>
            <a:ext cx="3504934" cy="707886"/>
          </a:xfrm>
          <a:prstGeom prst="rect">
            <a:avLst/>
          </a:prstGeom>
          <a:noFill/>
          <a:ln w="9525">
            <a:noFill/>
            <a:miter lim="800000"/>
            <a:headEnd/>
            <a:tailEnd/>
          </a:ln>
        </p:spPr>
        <p:txBody>
          <a:bodyPr wrap="none">
            <a:spAutoFit/>
          </a:bodyPr>
          <a:lstStyle/>
          <a:p>
            <a:r>
              <a:rPr lang="en-US" sz="2000" dirty="0"/>
              <a:t>Field Intervention</a:t>
            </a:r>
          </a:p>
          <a:p>
            <a:r>
              <a:rPr lang="en-US" sz="2000" dirty="0"/>
              <a:t>Test different problem solutions</a:t>
            </a:r>
          </a:p>
        </p:txBody>
      </p:sp>
      <p:sp>
        <p:nvSpPr>
          <p:cNvPr id="28683" name="TextBox 11"/>
          <p:cNvSpPr txBox="1">
            <a:spLocks noChangeArrowheads="1"/>
          </p:cNvSpPr>
          <p:nvPr/>
        </p:nvSpPr>
        <p:spPr bwMode="auto">
          <a:xfrm>
            <a:off x="2753972" y="3629870"/>
            <a:ext cx="4064000" cy="400050"/>
          </a:xfrm>
          <a:prstGeom prst="rect">
            <a:avLst/>
          </a:prstGeom>
          <a:noFill/>
          <a:ln w="9525">
            <a:noFill/>
            <a:miter lim="800000"/>
            <a:headEnd/>
            <a:tailEnd/>
          </a:ln>
        </p:spPr>
        <p:txBody>
          <a:bodyPr>
            <a:spAutoFit/>
          </a:bodyPr>
          <a:lstStyle/>
          <a:p>
            <a:r>
              <a:rPr lang="en-US" sz="2000" dirty="0"/>
              <a:t>Evaluation- impact  assessment</a:t>
            </a:r>
          </a:p>
        </p:txBody>
      </p:sp>
      <p:sp>
        <p:nvSpPr>
          <p:cNvPr id="28684" name="TextBox 12"/>
          <p:cNvSpPr txBox="1">
            <a:spLocks noChangeArrowheads="1"/>
          </p:cNvSpPr>
          <p:nvPr/>
        </p:nvSpPr>
        <p:spPr bwMode="auto">
          <a:xfrm>
            <a:off x="2920232" y="4849065"/>
            <a:ext cx="2984500" cy="400050"/>
          </a:xfrm>
          <a:prstGeom prst="rect">
            <a:avLst/>
          </a:prstGeom>
          <a:noFill/>
          <a:ln w="9525">
            <a:noFill/>
            <a:miter lim="800000"/>
            <a:headEnd/>
            <a:tailEnd/>
          </a:ln>
        </p:spPr>
        <p:txBody>
          <a:bodyPr wrap="none">
            <a:spAutoFit/>
          </a:bodyPr>
          <a:lstStyle/>
          <a:p>
            <a:r>
              <a:rPr lang="en-US" sz="2000" dirty="0"/>
              <a:t>Cost- effectiveness analysis</a:t>
            </a:r>
          </a:p>
        </p:txBody>
      </p:sp>
      <p:cxnSp>
        <p:nvCxnSpPr>
          <p:cNvPr id="28685" name="Straight Arrow Connector 14"/>
          <p:cNvCxnSpPr>
            <a:cxnSpLocks noChangeShapeType="1"/>
          </p:cNvCxnSpPr>
          <p:nvPr/>
        </p:nvCxnSpPr>
        <p:spPr bwMode="auto">
          <a:xfrm rot="5400000">
            <a:off x="4084783" y="1974450"/>
            <a:ext cx="457200" cy="2822"/>
          </a:xfrm>
          <a:prstGeom prst="straightConnector1">
            <a:avLst/>
          </a:prstGeom>
          <a:noFill/>
          <a:ln w="12700" algn="ctr">
            <a:solidFill>
              <a:schemeClr val="tx1"/>
            </a:solidFill>
            <a:round/>
            <a:headEnd/>
            <a:tailEnd type="arrow" w="med" len="med"/>
          </a:ln>
        </p:spPr>
      </p:cxnSp>
      <p:cxnSp>
        <p:nvCxnSpPr>
          <p:cNvPr id="28686" name="Straight Arrow Connector 16"/>
          <p:cNvCxnSpPr>
            <a:cxnSpLocks noChangeShapeType="1"/>
          </p:cNvCxnSpPr>
          <p:nvPr/>
        </p:nvCxnSpPr>
        <p:spPr bwMode="auto">
          <a:xfrm rot="5400000">
            <a:off x="4007043" y="3145158"/>
            <a:ext cx="609600" cy="2822"/>
          </a:xfrm>
          <a:prstGeom prst="straightConnector1">
            <a:avLst/>
          </a:prstGeom>
          <a:noFill/>
          <a:ln w="12700" algn="ctr">
            <a:solidFill>
              <a:schemeClr val="tx1"/>
            </a:solidFill>
            <a:round/>
            <a:headEnd/>
            <a:tailEnd type="arrow" w="med" len="med"/>
          </a:ln>
        </p:spPr>
      </p:cxnSp>
      <p:cxnSp>
        <p:nvCxnSpPr>
          <p:cNvPr id="28687" name="Straight Arrow Connector 18"/>
          <p:cNvCxnSpPr>
            <a:cxnSpLocks noChangeShapeType="1"/>
          </p:cNvCxnSpPr>
          <p:nvPr/>
        </p:nvCxnSpPr>
        <p:spPr bwMode="auto">
          <a:xfrm rot="5400000">
            <a:off x="4005505" y="4461341"/>
            <a:ext cx="609600" cy="2822"/>
          </a:xfrm>
          <a:prstGeom prst="straightConnector1">
            <a:avLst/>
          </a:prstGeom>
          <a:noFill/>
          <a:ln w="12700"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50" y="-57882"/>
            <a:ext cx="7762875" cy="1143000"/>
          </a:xfrm>
        </p:spPr>
        <p:txBody>
          <a:bodyPr/>
          <a:lstStyle/>
          <a:p>
            <a:r>
              <a:rPr lang="en-US" b="1" dirty="0" smtClean="0"/>
              <a:t>OR Steps</a:t>
            </a:r>
            <a:endParaRPr lang="en-US" b="1"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srcRect/>
          <a:stretch>
            <a:fillRect/>
          </a:stretch>
        </p:blipFill>
        <p:spPr bwMode="auto">
          <a:xfrm>
            <a:off x="2362200" y="332510"/>
            <a:ext cx="6781800" cy="5372100"/>
          </a:xfrm>
          <a:prstGeom prst="rect">
            <a:avLst/>
          </a:prstGeom>
          <a:noFill/>
          <a:ln w="9525">
            <a:noFill/>
            <a:miter lim="800000"/>
            <a:headEnd/>
            <a:tailEnd/>
          </a:ln>
          <a:effectLst/>
        </p:spPr>
      </p:pic>
      <p:sp>
        <p:nvSpPr>
          <p:cNvPr id="5" name="Slide Number Placeholder 4"/>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charset="-128"/>
              </a:rPr>
              <a:t>References</a:t>
            </a:r>
            <a:endParaRPr lang="en-US" dirty="0"/>
          </a:p>
        </p:txBody>
      </p:sp>
      <p:sp>
        <p:nvSpPr>
          <p:cNvPr id="3" name="Content Placeholder 2"/>
          <p:cNvSpPr>
            <a:spLocks noGrp="1"/>
          </p:cNvSpPr>
          <p:nvPr>
            <p:ph idx="1"/>
          </p:nvPr>
        </p:nvSpPr>
        <p:spPr/>
        <p:txBody>
          <a:bodyPr/>
          <a:lstStyle/>
          <a:p>
            <a:pPr lvl="0"/>
            <a:r>
              <a:rPr lang="en-US" sz="2000" dirty="0" smtClean="0"/>
              <a:t>WHO, Global Fund (2008) Framework </a:t>
            </a:r>
            <a:r>
              <a:rPr lang="en-US" sz="2000" dirty="0" smtClean="0"/>
              <a:t>for operations and implementation research in health and disease control programs</a:t>
            </a:r>
          </a:p>
          <a:p>
            <a:r>
              <a:rPr lang="en-US" sz="2000" dirty="0" smtClean="0"/>
              <a:t>WHO, The Global Fund. Guide to operational research in programs supported by global </a:t>
            </a:r>
            <a:r>
              <a:rPr lang="en-US" sz="2000" dirty="0" smtClean="0"/>
              <a:t>fund</a:t>
            </a:r>
          </a:p>
          <a:p>
            <a:pPr lvl="0"/>
            <a:r>
              <a:rPr lang="en-US" sz="2000" dirty="0" smtClean="0"/>
              <a:t>Zachariah R, Harries AD, Ishikawa N, </a:t>
            </a:r>
            <a:r>
              <a:rPr lang="en-US" sz="2000" dirty="0" err="1" smtClean="0"/>
              <a:t>Reider</a:t>
            </a:r>
            <a:r>
              <a:rPr lang="en-US" sz="2000" dirty="0" smtClean="0"/>
              <a:t> HL, et al. Operational research in low-income countries</a:t>
            </a:r>
            <a:r>
              <a:rPr lang="en-US" sz="2000" dirty="0" smtClean="0"/>
              <a:t>: what</a:t>
            </a:r>
            <a:r>
              <a:rPr lang="en-US" sz="2000" dirty="0" smtClean="0"/>
              <a:t>, why, and how? </a:t>
            </a:r>
            <a:r>
              <a:rPr lang="en-US" sz="2000" dirty="0" smtClean="0"/>
              <a:t>Lancet2009;9:711-717</a:t>
            </a:r>
            <a:endParaRPr lang="en-US" sz="2000" dirty="0" smtClean="0">
              <a:ea typeface="ＭＳ Ｐゴシック" charset="-128"/>
            </a:endParaRPr>
          </a:p>
          <a:p>
            <a:r>
              <a:rPr lang="en-US" sz="2000" dirty="0" smtClean="0">
                <a:ea typeface="ＭＳ Ｐゴシック" charset="-128"/>
              </a:rPr>
              <a:t>Fisher </a:t>
            </a:r>
            <a:r>
              <a:rPr lang="en-US" sz="2000" dirty="0" smtClean="0">
                <a:ea typeface="ＭＳ Ｐゴシック" charset="-128"/>
              </a:rPr>
              <a:t>A et al. (2002). Designing HIV/AIDS Intervention Studies. An Operations Research Handbook. New York: The Population Council.</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THANKS</a:t>
            </a:r>
            <a:endParaRPr lang="en-US" dirty="0"/>
          </a:p>
        </p:txBody>
      </p:sp>
      <p:sp>
        <p:nvSpPr>
          <p:cNvPr id="6" name="Slide Number Placeholder 5"/>
          <p:cNvSpPr>
            <a:spLocks noGrp="1"/>
          </p:cNvSpPr>
          <p:nvPr>
            <p:ph type="sldNum" sz="quarter" idx="4294967295"/>
          </p:nvPr>
        </p:nvSpPr>
        <p:spPr>
          <a:xfrm>
            <a:off x="8647272" y="6407944"/>
            <a:ext cx="365760" cy="365125"/>
          </a:xfrm>
          <a:prstGeom prst="rect">
            <a:avLst/>
          </a:prstGeom>
        </p:spPr>
        <p:txBody>
          <a:bodyPr/>
          <a:lstStyle/>
          <a:p>
            <a:fld id="{5D9C8248-44E7-BE46-A91A-75AB3850D2BC}" type="slidenum">
              <a:rPr lang="en-US" smtClean="0"/>
              <a:pPr/>
              <a:t>55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Circumcision </a:t>
            </a:r>
            <a:r>
              <a:rPr lang="en-US" b="1" dirty="0" smtClean="0"/>
              <a:t>Introduction </a:t>
            </a:r>
            <a:r>
              <a:rPr lang="en-US" b="1" dirty="0" smtClean="0"/>
              <a:t>Framework</a:t>
            </a:r>
            <a:endParaRPr lang="en-US" b="1" dirty="0"/>
          </a:p>
        </p:txBody>
      </p:sp>
      <p:pic>
        <p:nvPicPr>
          <p:cNvPr id="1026" name="Picture 2"/>
          <p:cNvPicPr>
            <a:picLocks noGrp="1" noChangeAspect="1" noChangeArrowheads="1"/>
          </p:cNvPicPr>
          <p:nvPr>
            <p:ph idx="1"/>
          </p:nvPr>
        </p:nvPicPr>
        <p:blipFill>
          <a:blip r:embed="rId2"/>
          <a:srcRect/>
          <a:stretch>
            <a:fillRect/>
          </a:stretch>
        </p:blipFill>
        <p:spPr bwMode="auto">
          <a:xfrm>
            <a:off x="228600" y="1295386"/>
            <a:ext cx="8686800" cy="4267200"/>
          </a:xfrm>
          <a:prstGeom prst="rect">
            <a:avLst/>
          </a:prstGeom>
          <a:noFill/>
          <a:ln w="9525">
            <a:noFill/>
            <a:miter lim="800000"/>
            <a:headEnd/>
            <a:tailEnd/>
          </a:ln>
          <a:effectLst/>
        </p:spPr>
      </p:pic>
      <p:sp>
        <p:nvSpPr>
          <p:cNvPr id="4" name="Slide Number Placeholder 3"/>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Slide Number Placeholder 4"/>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Operations Research</a:t>
            </a:r>
            <a:endParaRPr lang="en-US" b="1" dirty="0"/>
          </a:p>
        </p:txBody>
      </p:sp>
      <p:sp>
        <p:nvSpPr>
          <p:cNvPr id="3" name="Content Placeholder 2"/>
          <p:cNvSpPr>
            <a:spLocks noGrp="1"/>
          </p:cNvSpPr>
          <p:nvPr>
            <p:ph idx="1"/>
          </p:nvPr>
        </p:nvSpPr>
        <p:spPr>
          <a:xfrm>
            <a:off x="277091" y="810465"/>
            <a:ext cx="8866909" cy="4525963"/>
          </a:xfrm>
        </p:spPr>
        <p:txBody>
          <a:bodyPr/>
          <a:lstStyle/>
          <a:p>
            <a:endParaRPr lang="en-US" dirty="0" smtClean="0"/>
          </a:p>
          <a:p>
            <a:endParaRPr lang="en-US" dirty="0" smtClean="0"/>
          </a:p>
          <a:p>
            <a:pPr algn="ctr">
              <a:buNone/>
            </a:pPr>
            <a:r>
              <a:rPr lang="en-US" sz="6600" b="1" dirty="0" smtClean="0"/>
              <a:t>SCIENCE OF BETTER</a:t>
            </a:r>
          </a:p>
          <a:p>
            <a:pPr algn="ctr">
              <a:buNone/>
            </a:pPr>
            <a:r>
              <a:rPr lang="en-US" sz="6600" b="1" dirty="0" smtClean="0"/>
              <a:t>Improvements </a:t>
            </a:r>
            <a:endParaRPr lang="en-US" sz="6600" b="1" dirty="0"/>
          </a:p>
        </p:txBody>
      </p:sp>
      <p:sp>
        <p:nvSpPr>
          <p:cNvPr id="4" name="Slide Number Placeholder 3"/>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926616"/>
          </a:xfrm>
        </p:spPr>
        <p:txBody>
          <a:bodyPr>
            <a:normAutofit/>
          </a:bodyPr>
          <a:lstStyle/>
          <a:p>
            <a:pPr>
              <a:lnSpc>
                <a:spcPct val="110000"/>
              </a:lnSpc>
            </a:pPr>
            <a:r>
              <a:rPr lang="en-AU" dirty="0" smtClean="0"/>
              <a:t>Any research producing </a:t>
            </a:r>
            <a:r>
              <a:rPr lang="en-AU" u="sng" dirty="0" smtClean="0"/>
              <a:t>practically-usable knowledge</a:t>
            </a:r>
            <a:r>
              <a:rPr lang="en-AU" dirty="0" smtClean="0"/>
              <a:t> (evidence, findings, information, etc) which can </a:t>
            </a:r>
            <a:r>
              <a:rPr lang="en-AU" u="sng" dirty="0" smtClean="0"/>
              <a:t>improve</a:t>
            </a:r>
            <a:r>
              <a:rPr lang="en-AU" dirty="0" smtClean="0"/>
              <a:t> program implementation (e.g., effectiveness, efficiency, quality, access, scale-up, sustainability) </a:t>
            </a:r>
            <a:r>
              <a:rPr lang="en-AU" u="sng" dirty="0" smtClean="0"/>
              <a:t>regardless of the type of research</a:t>
            </a:r>
            <a:r>
              <a:rPr lang="en-AU" dirty="0" smtClean="0"/>
              <a:t> (design, methodology, approach) falls within the boundaries of operations research</a:t>
            </a:r>
          </a:p>
          <a:p>
            <a:pPr algn="just">
              <a:buFontTx/>
              <a:buNone/>
            </a:pPr>
            <a:endParaRPr lang="en-AU" dirty="0" smtClean="0"/>
          </a:p>
          <a:p>
            <a:pPr algn="r">
              <a:buFontTx/>
              <a:buNone/>
            </a:pPr>
            <a:r>
              <a:rPr lang="en-US" dirty="0" smtClean="0"/>
              <a:t>- GF, USAID,WHO,TDR,UNAIDS &amp; WB</a:t>
            </a:r>
            <a:endParaRPr lang="en-AU" dirty="0" smtClean="0"/>
          </a:p>
        </p:txBody>
      </p:sp>
      <p:sp>
        <p:nvSpPr>
          <p:cNvPr id="2" name="Title 1"/>
          <p:cNvSpPr>
            <a:spLocks noGrp="1"/>
          </p:cNvSpPr>
          <p:nvPr>
            <p:ph type="title"/>
          </p:nvPr>
        </p:nvSpPr>
        <p:spPr/>
        <p:txBody>
          <a:bodyPr/>
          <a:lstStyle/>
          <a:p>
            <a:r>
              <a:rPr lang="en-US" dirty="0" smtClean="0"/>
              <a:t>Definitions of OR</a:t>
            </a:r>
            <a:endParaRPr lang="en-US" dirty="0"/>
          </a:p>
        </p:txBody>
      </p:sp>
      <p:sp>
        <p:nvSpPr>
          <p:cNvPr id="4" name="Slide Number Placeholder 3"/>
          <p:cNvSpPr>
            <a:spLocks noGrp="1"/>
          </p:cNvSpPr>
          <p:nvPr>
            <p:ph type="sldNum" sz="quarter" idx="4294967295"/>
          </p:nvPr>
        </p:nvSpPr>
        <p:spPr>
          <a:xfrm>
            <a:off x="8647272" y="6407944"/>
            <a:ext cx="365760" cy="365125"/>
          </a:xfrm>
          <a:prstGeom prst="rect">
            <a:avLst/>
          </a:prstGeom>
        </p:spPr>
        <p:txBody>
          <a:bodyPr/>
          <a:lstStyle/>
          <a:p>
            <a:fld id="{7AA1D3FE-1499-9042-8DAC-1BCBB96646F0}"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EASURE_Eval_slide_template-1">
  <a:themeElements>
    <a:clrScheme name="Custom 1">
      <a:dk1>
        <a:srgbClr val="005A58"/>
      </a:dk1>
      <a:lt1>
        <a:srgbClr val="FFFFFF"/>
      </a:lt1>
      <a:dk2>
        <a:srgbClr val="008080"/>
      </a:dk2>
      <a:lt2>
        <a:srgbClr val="FFE4AF"/>
      </a:lt2>
      <a:accent1>
        <a:srgbClr val="006462"/>
      </a:accent1>
      <a:accent2>
        <a:srgbClr val="A5A5A5"/>
      </a:accent2>
      <a:accent3>
        <a:srgbClr val="AAC0C0"/>
      </a:accent3>
      <a:accent4>
        <a:srgbClr val="DADADA"/>
      </a:accent4>
      <a:accent5>
        <a:srgbClr val="AAB8B7"/>
      </a:accent5>
      <a:accent6>
        <a:srgbClr val="6264B4"/>
      </a:accent6>
      <a:hlink>
        <a:srgbClr val="C0C0C0"/>
      </a:hlink>
      <a:folHlink>
        <a:srgbClr val="2B3585"/>
      </a:folHlink>
    </a:clrScheme>
    <a:fontScheme name="MEASURE_Eval_slide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ASURE_Eval_slide_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ASURE_Eval_slide_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ASURE_Eval_slide_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ASURE_Eval_slide_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ASURE_Eval_slide_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ASURE_Eval_slide_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ASURE_Eval_slide_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ASURE_Eval_slide_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ASURE_Eval_slide_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ASURE_Eval_slide_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ASURE_Eval_slide_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EASURE_Eval_slide_template-1 13">
        <a:dk1>
          <a:srgbClr val="000000"/>
        </a:dk1>
        <a:lt1>
          <a:srgbClr val="FFFFFF"/>
        </a:lt1>
        <a:dk2>
          <a:srgbClr val="000000"/>
        </a:dk2>
        <a:lt2>
          <a:srgbClr val="808080"/>
        </a:lt2>
        <a:accent1>
          <a:srgbClr val="141F78"/>
        </a:accent1>
        <a:accent2>
          <a:srgbClr val="19938A"/>
        </a:accent2>
        <a:accent3>
          <a:srgbClr val="FFFFFF"/>
        </a:accent3>
        <a:accent4>
          <a:srgbClr val="000000"/>
        </a:accent4>
        <a:accent5>
          <a:srgbClr val="AAABBE"/>
        </a:accent5>
        <a:accent6>
          <a:srgbClr val="16857D"/>
        </a:accent6>
        <a:hlink>
          <a:srgbClr val="8C1431"/>
        </a:hlink>
        <a:folHlink>
          <a:srgbClr val="946D08"/>
        </a:folHlink>
      </a:clrScheme>
      <a:clrMap bg1="lt1" tx1="dk1" bg2="lt2" tx2="dk2" accent1="accent1" accent2="accent2" accent3="accent3" accent4="accent4" accent5="accent5" accent6="accent6" hlink="hlink" folHlink="folHlink"/>
    </a:extraClrScheme>
    <a:extraClrScheme>
      <a:clrScheme name="MEASURE_Eval_slide_template-1 1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DDDDDD"/>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1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EASURE_Eval_slide_template-1">
  <a:themeElements>
    <a:clrScheme name="2_MEASURE_Eval_slide_template-1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fontScheme name="2_MEASURE_Eval_slide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MEASURE_Eval_slide_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EASURE_Eval_slide_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MEASURE_Eval_slide_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MEASURE_Eval_slide_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MEASURE_Eval_slide_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MEASURE_Eval_slide_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MEASURE_Eval_slide_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MEASURE_Eval_slide_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MEASURE_Eval_slide_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MEASURE_Eval_slide_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MEASURE_Eval_slide_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MEASURE_Eval_slide_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MEASURE_Eval_slide_template-1 13">
        <a:dk1>
          <a:srgbClr val="000000"/>
        </a:dk1>
        <a:lt1>
          <a:srgbClr val="FFFFFF"/>
        </a:lt1>
        <a:dk2>
          <a:srgbClr val="000000"/>
        </a:dk2>
        <a:lt2>
          <a:srgbClr val="808080"/>
        </a:lt2>
        <a:accent1>
          <a:srgbClr val="141F78"/>
        </a:accent1>
        <a:accent2>
          <a:srgbClr val="19938A"/>
        </a:accent2>
        <a:accent3>
          <a:srgbClr val="FFFFFF"/>
        </a:accent3>
        <a:accent4>
          <a:srgbClr val="000000"/>
        </a:accent4>
        <a:accent5>
          <a:srgbClr val="AAABBE"/>
        </a:accent5>
        <a:accent6>
          <a:srgbClr val="16857D"/>
        </a:accent6>
        <a:hlink>
          <a:srgbClr val="8C1431"/>
        </a:hlink>
        <a:folHlink>
          <a:srgbClr val="946D08"/>
        </a:folHlink>
      </a:clrScheme>
      <a:clrMap bg1="lt1" tx1="dk1" bg2="lt2" tx2="dk2" accent1="accent1" accent2="accent2" accent3="accent3" accent4="accent4" accent5="accent5" accent6="accent6" hlink="hlink" folHlink="folHlink"/>
    </a:extraClrScheme>
    <a:extraClrScheme>
      <a:clrScheme name="2_MEASURE_Eval_slide_template-1 1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DDDDDD"/>
        </a:hlink>
        <a:folHlink>
          <a:srgbClr val="00FF00"/>
        </a:folHlink>
      </a:clrScheme>
      <a:clrMap bg1="dk2" tx1="lt1" bg2="dk1" tx2="lt2" accent1="accent1" accent2="accent2" accent3="accent3" accent4="accent4" accent5="accent5" accent6="accent6" hlink="hlink" folHlink="folHlink"/>
    </a:extraClrScheme>
    <a:extraClrScheme>
      <a:clrScheme name="2_MEASURE_Eval_slide_template-1 1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00FF00"/>
        </a:folHlink>
      </a:clrScheme>
      <a:clrMap bg1="dk2" tx1="lt1" bg2="dk1" tx2="lt2" accent1="accent1" accent2="accent2" accent3="accent3" accent4="accent4" accent5="accent5" accent6="accent6" hlink="hlink" folHlink="folHlink"/>
    </a:extraClrScheme>
    <a:extraClrScheme>
      <a:clrScheme name="2_MEASURE_Eval_slide_template-1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MEASURE_Eval_slide_template-1</Template>
  <TotalTime>466</TotalTime>
  <Words>1902</Words>
  <Application>Microsoft Office PowerPoint</Application>
  <PresentationFormat>On-screen Show (4:3)</PresentationFormat>
  <Paragraphs>326</Paragraphs>
  <Slides>55</Slides>
  <Notes>10</Notes>
  <HiddenSlides>0</HiddenSlides>
  <MMClips>0</MMClips>
  <ScaleCrop>false</ScaleCrop>
  <HeadingPairs>
    <vt:vector size="4" baseType="variant">
      <vt:variant>
        <vt:lpstr>Theme</vt:lpstr>
      </vt:variant>
      <vt:variant>
        <vt:i4>3</vt:i4>
      </vt:variant>
      <vt:variant>
        <vt:lpstr>Slide Titles</vt:lpstr>
      </vt:variant>
      <vt:variant>
        <vt:i4>55</vt:i4>
      </vt:variant>
    </vt:vector>
  </HeadingPairs>
  <TitlesOfParts>
    <vt:vector size="58" baseType="lpstr">
      <vt:lpstr>MEASURE_Eval_slide_template-1</vt:lpstr>
      <vt:lpstr>2_MEASURE_Eval_slide_template-1</vt:lpstr>
      <vt:lpstr>Custom Design</vt:lpstr>
      <vt:lpstr>12 Components of an M&amp;E System</vt:lpstr>
      <vt:lpstr>Introduction to  Operations Research </vt:lpstr>
      <vt:lpstr>Objectives of the session</vt:lpstr>
      <vt:lpstr>HIV Prevention and Circumcision</vt:lpstr>
      <vt:lpstr>3 Trials Performed </vt:lpstr>
      <vt:lpstr>Circumcision Introduction Framework</vt:lpstr>
      <vt:lpstr>Slide 7</vt:lpstr>
      <vt:lpstr>Operations Research</vt:lpstr>
      <vt:lpstr>Definitions of OR</vt:lpstr>
      <vt:lpstr>Definitions of OR</vt:lpstr>
      <vt:lpstr>Slide 11</vt:lpstr>
      <vt:lpstr>Scope of OR</vt:lpstr>
      <vt:lpstr>Scope of OR</vt:lpstr>
      <vt:lpstr>Example- Identifying the problem</vt:lpstr>
      <vt:lpstr>Example- Considering the reasons</vt:lpstr>
      <vt:lpstr>Example- Testing the solutions</vt:lpstr>
      <vt:lpstr>Characteristics of OR- 1</vt:lpstr>
      <vt:lpstr>Characteristics of OR- 2 </vt:lpstr>
      <vt:lpstr>OR Access Problem - Example</vt:lpstr>
      <vt:lpstr>OR is Not Methodologically Defined</vt:lpstr>
      <vt:lpstr>Does OR in public health requires complex modeling techniques?</vt:lpstr>
      <vt:lpstr>Examples </vt:lpstr>
      <vt:lpstr>Example – Improving effectiveness of medical interventions</vt:lpstr>
      <vt:lpstr>Example – Assessing feasibility in definite population or setting</vt:lpstr>
      <vt:lpstr>Example – Advocating for policy change</vt:lpstr>
      <vt:lpstr>Examples for contemplation: Access</vt:lpstr>
      <vt:lpstr>Examples for contemplation: Quality issues</vt:lpstr>
      <vt:lpstr>Examples for contemplation : Managerial issues</vt:lpstr>
      <vt:lpstr>Examples for contemplation:  Delivery System at Community/ Individual level</vt:lpstr>
      <vt:lpstr>Slide 30</vt:lpstr>
      <vt:lpstr>Steps in the OR Process- Nut shell</vt:lpstr>
      <vt:lpstr>Types of OR</vt:lpstr>
      <vt:lpstr>    Diagnostic/Formative Research    </vt:lpstr>
      <vt:lpstr>Slide 34</vt:lpstr>
      <vt:lpstr>Slide 35</vt:lpstr>
      <vt:lpstr>Slide 36</vt:lpstr>
      <vt:lpstr>Intervention Research</vt:lpstr>
      <vt:lpstr>Usual Notation in intervention studies</vt:lpstr>
      <vt:lpstr>Characteristics of true experiments and quasi experiments</vt:lpstr>
      <vt:lpstr>What is a quasi-experiment</vt:lpstr>
      <vt:lpstr>Post-test only design</vt:lpstr>
      <vt:lpstr>Pretest- Posttest design</vt:lpstr>
      <vt:lpstr>Static-group comparison</vt:lpstr>
      <vt:lpstr>Non-equivalent control group</vt:lpstr>
      <vt:lpstr>Time Series Design</vt:lpstr>
      <vt:lpstr>Mass Media Campaign- condom use-1 </vt:lpstr>
      <vt:lpstr>Mass Media Campaign- condom use-2</vt:lpstr>
      <vt:lpstr>Mass Media Campaign- condom use-3</vt:lpstr>
      <vt:lpstr>Mass Media Campaign- condom use-4</vt:lpstr>
      <vt:lpstr>Time series design with non equivalent control group</vt:lpstr>
      <vt:lpstr>Evaluation</vt:lpstr>
      <vt:lpstr>Categories OR- not mutually exclusive</vt:lpstr>
      <vt:lpstr>OR Steps</vt:lpstr>
      <vt:lpstr>References</vt:lpstr>
      <vt:lpstr>THANKS</vt:lpstr>
    </vt:vector>
  </TitlesOfParts>
  <Company>UNC-CH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Carolina Population Center</dc:creator>
  <cp:lastModifiedBy>Dr.Sumit</cp:lastModifiedBy>
  <cp:revision>45</cp:revision>
  <dcterms:created xsi:type="dcterms:W3CDTF">2007-12-03T21:25:38Z</dcterms:created>
  <dcterms:modified xsi:type="dcterms:W3CDTF">2011-02-16T18:30:28Z</dcterms:modified>
</cp:coreProperties>
</file>